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2" r:id="rId14"/>
    <p:sldId id="280" r:id="rId15"/>
    <p:sldId id="281" r:id="rId16"/>
    <p:sldId id="278" r:id="rId17"/>
    <p:sldId id="279" r:id="rId18"/>
    <p:sldId id="2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BF7C"/>
    <a:srgbClr val="3C48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16FD-F082-E646-BD47-7C460CCC41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615D8A-90F1-0766-3BE5-AD15F2749D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0FADDE-8289-9D9F-9086-D60A7E5B8138}"/>
              </a:ext>
            </a:extLst>
          </p:cNvPr>
          <p:cNvSpPr>
            <a:spLocks noGrp="1"/>
          </p:cNvSpPr>
          <p:nvPr>
            <p:ph type="dt" sz="half" idx="10"/>
          </p:nvPr>
        </p:nvSpPr>
        <p:spPr/>
        <p:txBody>
          <a:bodyPr/>
          <a:lstStyle/>
          <a:p>
            <a:fld id="{A6821957-A9C4-46DE-9CD9-349C2C758356}" type="datetimeFigureOut">
              <a:rPr lang="en-US" smtClean="0"/>
              <a:t>07-Oct-23</a:t>
            </a:fld>
            <a:endParaRPr lang="en-US"/>
          </a:p>
        </p:txBody>
      </p:sp>
      <p:sp>
        <p:nvSpPr>
          <p:cNvPr id="5" name="Footer Placeholder 4">
            <a:extLst>
              <a:ext uri="{FF2B5EF4-FFF2-40B4-BE49-F238E27FC236}">
                <a16:creationId xmlns:a16="http://schemas.microsoft.com/office/drawing/2014/main" id="{9DD53015-4103-32FE-1CBE-B24D6238F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266A8-6CC3-2B1C-0BE7-23BBFFAAF4FE}"/>
              </a:ext>
            </a:extLst>
          </p:cNvPr>
          <p:cNvSpPr>
            <a:spLocks noGrp="1"/>
          </p:cNvSpPr>
          <p:nvPr>
            <p:ph type="sldNum" sz="quarter" idx="12"/>
          </p:nvPr>
        </p:nvSpPr>
        <p:spPr/>
        <p:txBody>
          <a:bodyPr/>
          <a:lstStyle/>
          <a:p>
            <a:fld id="{5DC188DB-B513-4590-A67E-FFB6D01A46D4}" type="slidenum">
              <a:rPr lang="en-US" smtClean="0"/>
              <a:t>‹#›</a:t>
            </a:fld>
            <a:endParaRPr lang="en-US"/>
          </a:p>
        </p:txBody>
      </p:sp>
    </p:spTree>
    <p:extLst>
      <p:ext uri="{BB962C8B-B14F-4D97-AF65-F5344CB8AC3E}">
        <p14:creationId xmlns:p14="http://schemas.microsoft.com/office/powerpoint/2010/main" val="52516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57A6-4ECD-A2E7-DDFB-1FEA7ED82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A02CC8-C475-6A7B-82FE-E326FC055A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C79B9-BD1E-5907-E4B9-B6EE4AEBA08F}"/>
              </a:ext>
            </a:extLst>
          </p:cNvPr>
          <p:cNvSpPr>
            <a:spLocks noGrp="1"/>
          </p:cNvSpPr>
          <p:nvPr>
            <p:ph type="dt" sz="half" idx="10"/>
          </p:nvPr>
        </p:nvSpPr>
        <p:spPr/>
        <p:txBody>
          <a:bodyPr/>
          <a:lstStyle/>
          <a:p>
            <a:fld id="{A6821957-A9C4-46DE-9CD9-349C2C758356}" type="datetimeFigureOut">
              <a:rPr lang="en-US" smtClean="0"/>
              <a:t>07-Oct-23</a:t>
            </a:fld>
            <a:endParaRPr lang="en-US"/>
          </a:p>
        </p:txBody>
      </p:sp>
      <p:sp>
        <p:nvSpPr>
          <p:cNvPr id="5" name="Footer Placeholder 4">
            <a:extLst>
              <a:ext uri="{FF2B5EF4-FFF2-40B4-BE49-F238E27FC236}">
                <a16:creationId xmlns:a16="http://schemas.microsoft.com/office/drawing/2014/main" id="{F10D9583-7F12-82C6-904F-39AD2C4CB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A55DC-4A26-053C-A49B-E637740DA472}"/>
              </a:ext>
            </a:extLst>
          </p:cNvPr>
          <p:cNvSpPr>
            <a:spLocks noGrp="1"/>
          </p:cNvSpPr>
          <p:nvPr>
            <p:ph type="sldNum" sz="quarter" idx="12"/>
          </p:nvPr>
        </p:nvSpPr>
        <p:spPr/>
        <p:txBody>
          <a:bodyPr/>
          <a:lstStyle/>
          <a:p>
            <a:fld id="{5DC188DB-B513-4590-A67E-FFB6D01A46D4}" type="slidenum">
              <a:rPr lang="en-US" smtClean="0"/>
              <a:t>‹#›</a:t>
            </a:fld>
            <a:endParaRPr lang="en-US"/>
          </a:p>
        </p:txBody>
      </p:sp>
    </p:spTree>
    <p:extLst>
      <p:ext uri="{BB962C8B-B14F-4D97-AF65-F5344CB8AC3E}">
        <p14:creationId xmlns:p14="http://schemas.microsoft.com/office/powerpoint/2010/main" val="12917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4D26DF-0A56-4960-82F9-C9B97F4E1F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E5BF1C-09A1-721C-2525-4375848629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8B34E-33C4-4D7F-345F-4895E5B7CED2}"/>
              </a:ext>
            </a:extLst>
          </p:cNvPr>
          <p:cNvSpPr>
            <a:spLocks noGrp="1"/>
          </p:cNvSpPr>
          <p:nvPr>
            <p:ph type="dt" sz="half" idx="10"/>
          </p:nvPr>
        </p:nvSpPr>
        <p:spPr/>
        <p:txBody>
          <a:bodyPr/>
          <a:lstStyle/>
          <a:p>
            <a:fld id="{A6821957-A9C4-46DE-9CD9-349C2C758356}" type="datetimeFigureOut">
              <a:rPr lang="en-US" smtClean="0"/>
              <a:t>07-Oct-23</a:t>
            </a:fld>
            <a:endParaRPr lang="en-US"/>
          </a:p>
        </p:txBody>
      </p:sp>
      <p:sp>
        <p:nvSpPr>
          <p:cNvPr id="5" name="Footer Placeholder 4">
            <a:extLst>
              <a:ext uri="{FF2B5EF4-FFF2-40B4-BE49-F238E27FC236}">
                <a16:creationId xmlns:a16="http://schemas.microsoft.com/office/drawing/2014/main" id="{462337DB-9E34-921A-BB1F-F8513CE85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D5859-29B2-3D40-D4EC-8C9959664B98}"/>
              </a:ext>
            </a:extLst>
          </p:cNvPr>
          <p:cNvSpPr>
            <a:spLocks noGrp="1"/>
          </p:cNvSpPr>
          <p:nvPr>
            <p:ph type="sldNum" sz="quarter" idx="12"/>
          </p:nvPr>
        </p:nvSpPr>
        <p:spPr/>
        <p:txBody>
          <a:bodyPr/>
          <a:lstStyle/>
          <a:p>
            <a:fld id="{5DC188DB-B513-4590-A67E-FFB6D01A46D4}" type="slidenum">
              <a:rPr lang="en-US" smtClean="0"/>
              <a:t>‹#›</a:t>
            </a:fld>
            <a:endParaRPr lang="en-US"/>
          </a:p>
        </p:txBody>
      </p:sp>
    </p:spTree>
    <p:extLst>
      <p:ext uri="{BB962C8B-B14F-4D97-AF65-F5344CB8AC3E}">
        <p14:creationId xmlns:p14="http://schemas.microsoft.com/office/powerpoint/2010/main" val="300261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F158-C331-67D0-4FCA-A80D7B487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E706CA-0D06-6EB9-7B2F-187FA31978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329D1C-DEBE-DB5C-EF75-C900F2E6CF93}"/>
              </a:ext>
            </a:extLst>
          </p:cNvPr>
          <p:cNvSpPr>
            <a:spLocks noGrp="1"/>
          </p:cNvSpPr>
          <p:nvPr>
            <p:ph type="dt" sz="half" idx="10"/>
          </p:nvPr>
        </p:nvSpPr>
        <p:spPr/>
        <p:txBody>
          <a:bodyPr/>
          <a:lstStyle/>
          <a:p>
            <a:fld id="{A6821957-A9C4-46DE-9CD9-349C2C758356}" type="datetimeFigureOut">
              <a:rPr lang="en-US" smtClean="0"/>
              <a:t>07-Oct-23</a:t>
            </a:fld>
            <a:endParaRPr lang="en-US"/>
          </a:p>
        </p:txBody>
      </p:sp>
      <p:sp>
        <p:nvSpPr>
          <p:cNvPr id="5" name="Footer Placeholder 4">
            <a:extLst>
              <a:ext uri="{FF2B5EF4-FFF2-40B4-BE49-F238E27FC236}">
                <a16:creationId xmlns:a16="http://schemas.microsoft.com/office/drawing/2014/main" id="{2FC4DB30-8EAA-8E06-35A3-4545910D2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93CE9-2182-E3F4-6A9D-D22D256DEC0B}"/>
              </a:ext>
            </a:extLst>
          </p:cNvPr>
          <p:cNvSpPr>
            <a:spLocks noGrp="1"/>
          </p:cNvSpPr>
          <p:nvPr>
            <p:ph type="sldNum" sz="quarter" idx="12"/>
          </p:nvPr>
        </p:nvSpPr>
        <p:spPr/>
        <p:txBody>
          <a:bodyPr/>
          <a:lstStyle/>
          <a:p>
            <a:fld id="{5DC188DB-B513-4590-A67E-FFB6D01A46D4}" type="slidenum">
              <a:rPr lang="en-US" smtClean="0"/>
              <a:t>‹#›</a:t>
            </a:fld>
            <a:endParaRPr lang="en-US"/>
          </a:p>
        </p:txBody>
      </p:sp>
    </p:spTree>
    <p:extLst>
      <p:ext uri="{BB962C8B-B14F-4D97-AF65-F5344CB8AC3E}">
        <p14:creationId xmlns:p14="http://schemas.microsoft.com/office/powerpoint/2010/main" val="2932314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0ECA-B37E-C5F4-3C26-509E9CFC54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6EE2DE-88B4-CA3A-2510-CAA34DCCBD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356A1E-603D-4D23-E5CA-EC8B4C4D5FB5}"/>
              </a:ext>
            </a:extLst>
          </p:cNvPr>
          <p:cNvSpPr>
            <a:spLocks noGrp="1"/>
          </p:cNvSpPr>
          <p:nvPr>
            <p:ph type="dt" sz="half" idx="10"/>
          </p:nvPr>
        </p:nvSpPr>
        <p:spPr/>
        <p:txBody>
          <a:bodyPr/>
          <a:lstStyle/>
          <a:p>
            <a:fld id="{A6821957-A9C4-46DE-9CD9-349C2C758356}" type="datetimeFigureOut">
              <a:rPr lang="en-US" smtClean="0"/>
              <a:t>07-Oct-23</a:t>
            </a:fld>
            <a:endParaRPr lang="en-US"/>
          </a:p>
        </p:txBody>
      </p:sp>
      <p:sp>
        <p:nvSpPr>
          <p:cNvPr id="5" name="Footer Placeholder 4">
            <a:extLst>
              <a:ext uri="{FF2B5EF4-FFF2-40B4-BE49-F238E27FC236}">
                <a16:creationId xmlns:a16="http://schemas.microsoft.com/office/drawing/2014/main" id="{41C2CFE0-C587-42AB-3109-C2C77EB7CF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631383-0C85-DD9D-084D-7CEE8FAA4656}"/>
              </a:ext>
            </a:extLst>
          </p:cNvPr>
          <p:cNvSpPr>
            <a:spLocks noGrp="1"/>
          </p:cNvSpPr>
          <p:nvPr>
            <p:ph type="sldNum" sz="quarter" idx="12"/>
          </p:nvPr>
        </p:nvSpPr>
        <p:spPr/>
        <p:txBody>
          <a:bodyPr/>
          <a:lstStyle/>
          <a:p>
            <a:fld id="{5DC188DB-B513-4590-A67E-FFB6D01A46D4}" type="slidenum">
              <a:rPr lang="en-US" smtClean="0"/>
              <a:t>‹#›</a:t>
            </a:fld>
            <a:endParaRPr lang="en-US"/>
          </a:p>
        </p:txBody>
      </p:sp>
    </p:spTree>
    <p:extLst>
      <p:ext uri="{BB962C8B-B14F-4D97-AF65-F5344CB8AC3E}">
        <p14:creationId xmlns:p14="http://schemas.microsoft.com/office/powerpoint/2010/main" val="2274381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BF60-BA1B-B463-74F4-EAA5618391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1D8C50-F3EF-CB20-CE9B-70D8A08CFF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1C2E06-34FD-CBCC-6F8C-8EEFA38B80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A1B1F3-B6C2-ABBD-362E-44A140156C20}"/>
              </a:ext>
            </a:extLst>
          </p:cNvPr>
          <p:cNvSpPr>
            <a:spLocks noGrp="1"/>
          </p:cNvSpPr>
          <p:nvPr>
            <p:ph type="dt" sz="half" idx="10"/>
          </p:nvPr>
        </p:nvSpPr>
        <p:spPr/>
        <p:txBody>
          <a:bodyPr/>
          <a:lstStyle/>
          <a:p>
            <a:fld id="{A6821957-A9C4-46DE-9CD9-349C2C758356}" type="datetimeFigureOut">
              <a:rPr lang="en-US" smtClean="0"/>
              <a:t>07-Oct-23</a:t>
            </a:fld>
            <a:endParaRPr lang="en-US"/>
          </a:p>
        </p:txBody>
      </p:sp>
      <p:sp>
        <p:nvSpPr>
          <p:cNvPr id="6" name="Footer Placeholder 5">
            <a:extLst>
              <a:ext uri="{FF2B5EF4-FFF2-40B4-BE49-F238E27FC236}">
                <a16:creationId xmlns:a16="http://schemas.microsoft.com/office/drawing/2014/main" id="{1EFD9A63-F8E4-F04E-77C6-097E77249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C7A7D-C4A3-9033-0E45-C704FF74260A}"/>
              </a:ext>
            </a:extLst>
          </p:cNvPr>
          <p:cNvSpPr>
            <a:spLocks noGrp="1"/>
          </p:cNvSpPr>
          <p:nvPr>
            <p:ph type="sldNum" sz="quarter" idx="12"/>
          </p:nvPr>
        </p:nvSpPr>
        <p:spPr/>
        <p:txBody>
          <a:bodyPr/>
          <a:lstStyle/>
          <a:p>
            <a:fld id="{5DC188DB-B513-4590-A67E-FFB6D01A46D4}" type="slidenum">
              <a:rPr lang="en-US" smtClean="0"/>
              <a:t>‹#›</a:t>
            </a:fld>
            <a:endParaRPr lang="en-US"/>
          </a:p>
        </p:txBody>
      </p:sp>
    </p:spTree>
    <p:extLst>
      <p:ext uri="{BB962C8B-B14F-4D97-AF65-F5344CB8AC3E}">
        <p14:creationId xmlns:p14="http://schemas.microsoft.com/office/powerpoint/2010/main" val="301167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7038-32C1-D7B5-1165-CCC79776A3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74653F-E8ED-1BC6-3022-98CE14A02A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1711C7-729F-C9A2-CD74-171524557F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A59009-C54F-E185-536C-89EDB218F4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E037F5-F0D6-85DA-CAFB-1DC674C010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DA6CF9-F177-7D9D-4605-600C3BD83A55}"/>
              </a:ext>
            </a:extLst>
          </p:cNvPr>
          <p:cNvSpPr>
            <a:spLocks noGrp="1"/>
          </p:cNvSpPr>
          <p:nvPr>
            <p:ph type="dt" sz="half" idx="10"/>
          </p:nvPr>
        </p:nvSpPr>
        <p:spPr/>
        <p:txBody>
          <a:bodyPr/>
          <a:lstStyle/>
          <a:p>
            <a:fld id="{A6821957-A9C4-46DE-9CD9-349C2C758356}" type="datetimeFigureOut">
              <a:rPr lang="en-US" smtClean="0"/>
              <a:t>07-Oct-23</a:t>
            </a:fld>
            <a:endParaRPr lang="en-US"/>
          </a:p>
        </p:txBody>
      </p:sp>
      <p:sp>
        <p:nvSpPr>
          <p:cNvPr id="8" name="Footer Placeholder 7">
            <a:extLst>
              <a:ext uri="{FF2B5EF4-FFF2-40B4-BE49-F238E27FC236}">
                <a16:creationId xmlns:a16="http://schemas.microsoft.com/office/drawing/2014/main" id="{5127556E-2328-8B87-2C70-BA31E44B84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583A90-121F-4DBF-136C-36661ADF51E2}"/>
              </a:ext>
            </a:extLst>
          </p:cNvPr>
          <p:cNvSpPr>
            <a:spLocks noGrp="1"/>
          </p:cNvSpPr>
          <p:nvPr>
            <p:ph type="sldNum" sz="quarter" idx="12"/>
          </p:nvPr>
        </p:nvSpPr>
        <p:spPr/>
        <p:txBody>
          <a:bodyPr/>
          <a:lstStyle/>
          <a:p>
            <a:fld id="{5DC188DB-B513-4590-A67E-FFB6D01A46D4}" type="slidenum">
              <a:rPr lang="en-US" smtClean="0"/>
              <a:t>‹#›</a:t>
            </a:fld>
            <a:endParaRPr lang="en-US"/>
          </a:p>
        </p:txBody>
      </p:sp>
    </p:spTree>
    <p:extLst>
      <p:ext uri="{BB962C8B-B14F-4D97-AF65-F5344CB8AC3E}">
        <p14:creationId xmlns:p14="http://schemas.microsoft.com/office/powerpoint/2010/main" val="2478062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4CA8-6C73-A6D2-3005-FC7278CD6E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12E3B5-D35D-ED19-84A0-AC4A6A371A7F}"/>
              </a:ext>
            </a:extLst>
          </p:cNvPr>
          <p:cNvSpPr>
            <a:spLocks noGrp="1"/>
          </p:cNvSpPr>
          <p:nvPr>
            <p:ph type="dt" sz="half" idx="10"/>
          </p:nvPr>
        </p:nvSpPr>
        <p:spPr/>
        <p:txBody>
          <a:bodyPr/>
          <a:lstStyle/>
          <a:p>
            <a:fld id="{A6821957-A9C4-46DE-9CD9-349C2C758356}" type="datetimeFigureOut">
              <a:rPr lang="en-US" smtClean="0"/>
              <a:t>07-Oct-23</a:t>
            </a:fld>
            <a:endParaRPr lang="en-US"/>
          </a:p>
        </p:txBody>
      </p:sp>
      <p:sp>
        <p:nvSpPr>
          <p:cNvPr id="4" name="Footer Placeholder 3">
            <a:extLst>
              <a:ext uri="{FF2B5EF4-FFF2-40B4-BE49-F238E27FC236}">
                <a16:creationId xmlns:a16="http://schemas.microsoft.com/office/drawing/2014/main" id="{84E44055-D766-F81A-262D-C95F68EA36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83544F-B62F-C644-4578-2CD552432997}"/>
              </a:ext>
            </a:extLst>
          </p:cNvPr>
          <p:cNvSpPr>
            <a:spLocks noGrp="1"/>
          </p:cNvSpPr>
          <p:nvPr>
            <p:ph type="sldNum" sz="quarter" idx="12"/>
          </p:nvPr>
        </p:nvSpPr>
        <p:spPr/>
        <p:txBody>
          <a:bodyPr/>
          <a:lstStyle/>
          <a:p>
            <a:fld id="{5DC188DB-B513-4590-A67E-FFB6D01A46D4}" type="slidenum">
              <a:rPr lang="en-US" smtClean="0"/>
              <a:t>‹#›</a:t>
            </a:fld>
            <a:endParaRPr lang="en-US"/>
          </a:p>
        </p:txBody>
      </p:sp>
    </p:spTree>
    <p:extLst>
      <p:ext uri="{BB962C8B-B14F-4D97-AF65-F5344CB8AC3E}">
        <p14:creationId xmlns:p14="http://schemas.microsoft.com/office/powerpoint/2010/main" val="294539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6BD73-CFF6-C677-D514-FF8D48D92EB5}"/>
              </a:ext>
            </a:extLst>
          </p:cNvPr>
          <p:cNvSpPr>
            <a:spLocks noGrp="1"/>
          </p:cNvSpPr>
          <p:nvPr>
            <p:ph type="dt" sz="half" idx="10"/>
          </p:nvPr>
        </p:nvSpPr>
        <p:spPr/>
        <p:txBody>
          <a:bodyPr/>
          <a:lstStyle/>
          <a:p>
            <a:fld id="{A6821957-A9C4-46DE-9CD9-349C2C758356}" type="datetimeFigureOut">
              <a:rPr lang="en-US" smtClean="0"/>
              <a:t>07-Oct-23</a:t>
            </a:fld>
            <a:endParaRPr lang="en-US"/>
          </a:p>
        </p:txBody>
      </p:sp>
      <p:sp>
        <p:nvSpPr>
          <p:cNvPr id="3" name="Footer Placeholder 2">
            <a:extLst>
              <a:ext uri="{FF2B5EF4-FFF2-40B4-BE49-F238E27FC236}">
                <a16:creationId xmlns:a16="http://schemas.microsoft.com/office/drawing/2014/main" id="{063818FC-3709-1164-E1BF-0170724787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EADBFC-91BA-7916-53D4-92D9795FE847}"/>
              </a:ext>
            </a:extLst>
          </p:cNvPr>
          <p:cNvSpPr>
            <a:spLocks noGrp="1"/>
          </p:cNvSpPr>
          <p:nvPr>
            <p:ph type="sldNum" sz="quarter" idx="12"/>
          </p:nvPr>
        </p:nvSpPr>
        <p:spPr/>
        <p:txBody>
          <a:bodyPr/>
          <a:lstStyle/>
          <a:p>
            <a:fld id="{5DC188DB-B513-4590-A67E-FFB6D01A46D4}" type="slidenum">
              <a:rPr lang="en-US" smtClean="0"/>
              <a:t>‹#›</a:t>
            </a:fld>
            <a:endParaRPr lang="en-US"/>
          </a:p>
        </p:txBody>
      </p:sp>
    </p:spTree>
    <p:extLst>
      <p:ext uri="{BB962C8B-B14F-4D97-AF65-F5344CB8AC3E}">
        <p14:creationId xmlns:p14="http://schemas.microsoft.com/office/powerpoint/2010/main" val="1921766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A17E-9165-6B84-D8BD-F7C39E3EC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7E0684-0656-A813-D6E8-945054CB3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8C8C25-4C4D-4992-4D27-26BDABF0B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7DEFAC-FA2E-13EA-F3CE-0CFC38FA4DFC}"/>
              </a:ext>
            </a:extLst>
          </p:cNvPr>
          <p:cNvSpPr>
            <a:spLocks noGrp="1"/>
          </p:cNvSpPr>
          <p:nvPr>
            <p:ph type="dt" sz="half" idx="10"/>
          </p:nvPr>
        </p:nvSpPr>
        <p:spPr/>
        <p:txBody>
          <a:bodyPr/>
          <a:lstStyle/>
          <a:p>
            <a:fld id="{A6821957-A9C4-46DE-9CD9-349C2C758356}" type="datetimeFigureOut">
              <a:rPr lang="en-US" smtClean="0"/>
              <a:t>07-Oct-23</a:t>
            </a:fld>
            <a:endParaRPr lang="en-US"/>
          </a:p>
        </p:txBody>
      </p:sp>
      <p:sp>
        <p:nvSpPr>
          <p:cNvPr id="6" name="Footer Placeholder 5">
            <a:extLst>
              <a:ext uri="{FF2B5EF4-FFF2-40B4-BE49-F238E27FC236}">
                <a16:creationId xmlns:a16="http://schemas.microsoft.com/office/drawing/2014/main" id="{2AA10D95-50F7-3790-A6E4-5E60B789F7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B4D3A-CEA7-BD1B-218C-CA6DDAC4D1FD}"/>
              </a:ext>
            </a:extLst>
          </p:cNvPr>
          <p:cNvSpPr>
            <a:spLocks noGrp="1"/>
          </p:cNvSpPr>
          <p:nvPr>
            <p:ph type="sldNum" sz="quarter" idx="12"/>
          </p:nvPr>
        </p:nvSpPr>
        <p:spPr/>
        <p:txBody>
          <a:bodyPr/>
          <a:lstStyle/>
          <a:p>
            <a:fld id="{5DC188DB-B513-4590-A67E-FFB6D01A46D4}" type="slidenum">
              <a:rPr lang="en-US" smtClean="0"/>
              <a:t>‹#›</a:t>
            </a:fld>
            <a:endParaRPr lang="en-US"/>
          </a:p>
        </p:txBody>
      </p:sp>
    </p:spTree>
    <p:extLst>
      <p:ext uri="{BB962C8B-B14F-4D97-AF65-F5344CB8AC3E}">
        <p14:creationId xmlns:p14="http://schemas.microsoft.com/office/powerpoint/2010/main" val="466328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8013-084F-8B2A-DD97-FA870773A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FD048-DD08-293E-C4D7-322F924DF5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52B819-6222-441C-C388-7E8B7FDD95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42360-93E6-3FF3-6A9C-803DFE8791F3}"/>
              </a:ext>
            </a:extLst>
          </p:cNvPr>
          <p:cNvSpPr>
            <a:spLocks noGrp="1"/>
          </p:cNvSpPr>
          <p:nvPr>
            <p:ph type="dt" sz="half" idx="10"/>
          </p:nvPr>
        </p:nvSpPr>
        <p:spPr/>
        <p:txBody>
          <a:bodyPr/>
          <a:lstStyle/>
          <a:p>
            <a:fld id="{A6821957-A9C4-46DE-9CD9-349C2C758356}" type="datetimeFigureOut">
              <a:rPr lang="en-US" smtClean="0"/>
              <a:t>07-Oct-23</a:t>
            </a:fld>
            <a:endParaRPr lang="en-US"/>
          </a:p>
        </p:txBody>
      </p:sp>
      <p:sp>
        <p:nvSpPr>
          <p:cNvPr id="6" name="Footer Placeholder 5">
            <a:extLst>
              <a:ext uri="{FF2B5EF4-FFF2-40B4-BE49-F238E27FC236}">
                <a16:creationId xmlns:a16="http://schemas.microsoft.com/office/drawing/2014/main" id="{3DFC05D4-4715-4E41-6B08-62BA567BF1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FF7067-3803-77BA-CA52-72F880FE7ED6}"/>
              </a:ext>
            </a:extLst>
          </p:cNvPr>
          <p:cNvSpPr>
            <a:spLocks noGrp="1"/>
          </p:cNvSpPr>
          <p:nvPr>
            <p:ph type="sldNum" sz="quarter" idx="12"/>
          </p:nvPr>
        </p:nvSpPr>
        <p:spPr/>
        <p:txBody>
          <a:bodyPr/>
          <a:lstStyle/>
          <a:p>
            <a:fld id="{5DC188DB-B513-4590-A67E-FFB6D01A46D4}" type="slidenum">
              <a:rPr lang="en-US" smtClean="0"/>
              <a:t>‹#›</a:t>
            </a:fld>
            <a:endParaRPr lang="en-US"/>
          </a:p>
        </p:txBody>
      </p:sp>
    </p:spTree>
    <p:extLst>
      <p:ext uri="{BB962C8B-B14F-4D97-AF65-F5344CB8AC3E}">
        <p14:creationId xmlns:p14="http://schemas.microsoft.com/office/powerpoint/2010/main" val="127806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FFC36-83AD-3BDA-7CBF-AD8A899187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B1F73D-CB9A-395A-3027-ED89A64B4D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F4011-C59E-410D-D532-E4B6EA106C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21957-A9C4-46DE-9CD9-349C2C758356}" type="datetimeFigureOut">
              <a:rPr lang="en-US" smtClean="0"/>
              <a:t>07-Oct-23</a:t>
            </a:fld>
            <a:endParaRPr lang="en-US"/>
          </a:p>
        </p:txBody>
      </p:sp>
      <p:sp>
        <p:nvSpPr>
          <p:cNvPr id="5" name="Footer Placeholder 4">
            <a:extLst>
              <a:ext uri="{FF2B5EF4-FFF2-40B4-BE49-F238E27FC236}">
                <a16:creationId xmlns:a16="http://schemas.microsoft.com/office/drawing/2014/main" id="{A9D1291D-EA26-9665-0B22-67DB6C29BE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3CF5CB-CD13-47D3-8A49-B5F3B87132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188DB-B513-4590-A67E-FFB6D01A46D4}" type="slidenum">
              <a:rPr lang="en-US" smtClean="0"/>
              <a:t>‹#›</a:t>
            </a:fld>
            <a:endParaRPr lang="en-US"/>
          </a:p>
        </p:txBody>
      </p:sp>
    </p:spTree>
    <p:extLst>
      <p:ext uri="{BB962C8B-B14F-4D97-AF65-F5344CB8AC3E}">
        <p14:creationId xmlns:p14="http://schemas.microsoft.com/office/powerpoint/2010/main" val="1464308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ko/%EC%BD%9C-%EC%84%BC%ED%84%B0-%EC%A0%84%ED%99%94-%EC%84%9C%EB%B9%84%EC%8A%A4-%EB%8F%84%EC%9B%80%EB%A7%90-%EA%B8%B0%EC%97%85-%EC%98%88%EC%95%BD-pc-1027584/"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gif"/><Relationship Id="rId1" Type="http://schemas.openxmlformats.org/officeDocument/2006/relationships/slideLayout" Target="../slideLayouts/slideLayout7.xml"/><Relationship Id="rId4" Type="http://schemas.openxmlformats.org/officeDocument/2006/relationships/hyperlink" Target="https://www.freepngimg.com/png/44611-calling-png-file-hd"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s://www.freepngimg.com/png/44611-calling-png-file-hd"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freepngimg.com/png/44611-calling-png-file-hd" TargetMode="External"/><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69139-0327-ABD6-00DC-D646CBCD1C50}"/>
              </a:ext>
            </a:extLst>
          </p:cNvPr>
          <p:cNvSpPr>
            <a:spLocks noGrp="1"/>
          </p:cNvSpPr>
          <p:nvPr>
            <p:ph type="ctrTitle"/>
          </p:nvPr>
        </p:nvSpPr>
        <p:spPr/>
        <p:txBody>
          <a:bodyPr>
            <a:normAutofit fontScale="90000"/>
          </a:bodyPr>
          <a:lstStyle/>
          <a:p>
            <a:br>
              <a:rPr lang="en-US"/>
            </a:br>
            <a:br>
              <a:rPr lang="en-US"/>
            </a:br>
            <a:endParaRPr lang="en-US"/>
          </a:p>
        </p:txBody>
      </p:sp>
      <p:sp>
        <p:nvSpPr>
          <p:cNvPr id="3" name="Subtitle 2">
            <a:extLst>
              <a:ext uri="{FF2B5EF4-FFF2-40B4-BE49-F238E27FC236}">
                <a16:creationId xmlns:a16="http://schemas.microsoft.com/office/drawing/2014/main" id="{5BF28195-6DB8-918F-3E59-4892EADBE787}"/>
              </a:ext>
            </a:extLst>
          </p:cNvPr>
          <p:cNvSpPr>
            <a:spLocks noGrp="1"/>
          </p:cNvSpPr>
          <p:nvPr>
            <p:ph type="subTitle" idx="1"/>
          </p:nvPr>
        </p:nvSpPr>
        <p:spPr/>
        <p:txBody>
          <a:bodyPr/>
          <a:lstStyle/>
          <a:p>
            <a:endParaRPr lang="en-US"/>
          </a:p>
          <a:p>
            <a:endParaRPr lang="en-US" dirty="0"/>
          </a:p>
          <a:p>
            <a:endParaRPr lang="en-US" dirty="0"/>
          </a:p>
        </p:txBody>
      </p:sp>
      <p:pic>
        <p:nvPicPr>
          <p:cNvPr id="5" name="Picture 4">
            <a:extLst>
              <a:ext uri="{FF2B5EF4-FFF2-40B4-BE49-F238E27FC236}">
                <a16:creationId xmlns:a16="http://schemas.microsoft.com/office/drawing/2014/main" id="{4071123D-04B5-5523-4E15-062227030669}"/>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93438" y="4553"/>
            <a:ext cx="6932644" cy="6853447"/>
          </a:xfrm>
          <a:prstGeom prst="rect">
            <a:avLst/>
          </a:prstGeom>
        </p:spPr>
      </p:pic>
      <p:sp>
        <p:nvSpPr>
          <p:cNvPr id="7" name="Rectangle 6">
            <a:extLst>
              <a:ext uri="{FF2B5EF4-FFF2-40B4-BE49-F238E27FC236}">
                <a16:creationId xmlns:a16="http://schemas.microsoft.com/office/drawing/2014/main" id="{6CB3D1BC-C762-47B1-74E6-C1C2D7E82FC9}"/>
              </a:ext>
            </a:extLst>
          </p:cNvPr>
          <p:cNvSpPr/>
          <p:nvPr/>
        </p:nvSpPr>
        <p:spPr>
          <a:xfrm>
            <a:off x="0" y="0"/>
            <a:ext cx="5548544" cy="685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800" b="1" i="0" dirty="0">
                <a:solidFill>
                  <a:srgbClr val="3C4858"/>
                </a:solidFill>
                <a:effectLst/>
              </a:rPr>
              <a:t>ABC Call </a:t>
            </a:r>
          </a:p>
          <a:p>
            <a:pPr algn="ctr"/>
            <a:r>
              <a:rPr lang="en-US" sz="8800" b="1" i="0" dirty="0">
                <a:solidFill>
                  <a:srgbClr val="3C4858"/>
                </a:solidFill>
                <a:effectLst/>
              </a:rPr>
              <a:t>Volume</a:t>
            </a:r>
          </a:p>
          <a:p>
            <a:pPr algn="ctr"/>
            <a:r>
              <a:rPr lang="en-US" sz="8800" b="1" i="0" dirty="0">
                <a:solidFill>
                  <a:srgbClr val="3C4858"/>
                </a:solidFill>
                <a:effectLst/>
              </a:rPr>
              <a:t> Trend </a:t>
            </a:r>
          </a:p>
          <a:p>
            <a:pPr algn="ctr"/>
            <a:r>
              <a:rPr lang="en-US" sz="8800" b="1" i="0" dirty="0">
                <a:solidFill>
                  <a:srgbClr val="3C4858"/>
                </a:solidFill>
                <a:effectLst/>
              </a:rPr>
              <a:t>Analysis</a:t>
            </a:r>
          </a:p>
          <a:p>
            <a:pPr algn="ctr"/>
            <a:r>
              <a:rPr lang="en-US" sz="4000" b="1" dirty="0">
                <a:solidFill>
                  <a:srgbClr val="3C4858"/>
                </a:solidFill>
                <a:latin typeface="Aptos" panose="020B0004020202020204" pitchFamily="34" charset="0"/>
              </a:rPr>
              <a:t>                        - Tanish</a:t>
            </a:r>
          </a:p>
        </p:txBody>
      </p:sp>
    </p:spTree>
    <p:extLst>
      <p:ext uri="{BB962C8B-B14F-4D97-AF65-F5344CB8AC3E}">
        <p14:creationId xmlns:p14="http://schemas.microsoft.com/office/powerpoint/2010/main" val="393328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72DD56D-1BF2-35BC-464D-1D2DA092B55D}"/>
              </a:ext>
            </a:extLst>
          </p:cNvPr>
          <p:cNvSpPr/>
          <p:nvPr/>
        </p:nvSpPr>
        <p:spPr>
          <a:xfrm>
            <a:off x="-3383280" y="0"/>
            <a:ext cx="7022592" cy="6858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b="1" dirty="0"/>
              <a:t>                      </a:t>
            </a:r>
            <a:r>
              <a:rPr lang="en-US" sz="4000" b="1" dirty="0">
                <a:solidFill>
                  <a:srgbClr val="3C4858"/>
                </a:solidFill>
              </a:rPr>
              <a:t>INSIGHTS</a:t>
            </a:r>
            <a:endParaRPr lang="en-US" b="1" dirty="0">
              <a:solidFill>
                <a:srgbClr val="3C4858"/>
              </a:solidFill>
            </a:endParaRPr>
          </a:p>
        </p:txBody>
      </p:sp>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
        <p:nvSpPr>
          <p:cNvPr id="2" name="TextBox 1">
            <a:extLst>
              <a:ext uri="{FF2B5EF4-FFF2-40B4-BE49-F238E27FC236}">
                <a16:creationId xmlns:a16="http://schemas.microsoft.com/office/drawing/2014/main" id="{777CDD10-1148-B7E4-F2DF-5B5DEC76E322}"/>
              </a:ext>
            </a:extLst>
          </p:cNvPr>
          <p:cNvSpPr txBox="1"/>
          <p:nvPr/>
        </p:nvSpPr>
        <p:spPr>
          <a:xfrm>
            <a:off x="3776472" y="457200"/>
            <a:ext cx="7397496" cy="6247864"/>
          </a:xfrm>
          <a:prstGeom prst="rect">
            <a:avLst/>
          </a:prstGeom>
          <a:noFill/>
        </p:spPr>
        <p:txBody>
          <a:bodyPr wrap="square" rtlCol="0">
            <a:spAutoFit/>
          </a:bodyPr>
          <a:lstStyle/>
          <a:p>
            <a:r>
              <a:rPr lang="en-US" sz="1600" b="1" dirty="0"/>
              <a:t>Average Call Time Duration: The highest average call duration was observed in the time buckets 10 to 11, 18 to 19, and 19 to 20, with an average duration of 203 seconds. On the other hand, the time bucket 12 to 13 had the lowest average call duration.</a:t>
            </a:r>
          </a:p>
          <a:p>
            <a:endParaRPr lang="en-US" sz="1600" b="1" dirty="0"/>
          </a:p>
          <a:p>
            <a:r>
              <a:rPr lang="en-US" sz="1600" b="1" dirty="0"/>
              <a:t>Number of Calls per Time Bucket: The time bucket 11 to 12 received the highest percentage of incoming calls, accounting for 12.4% of all calls. It was followed by the time bucket 10 to 11, which received 11.28% of the calls. Conversely, the time buckets 20 to 21 and 19 to 20 had the lowest call volumes, with percentages of 4.67% and 5.48%, respectively.</a:t>
            </a:r>
          </a:p>
          <a:p>
            <a:endParaRPr lang="en-US" sz="1600" b="1" dirty="0"/>
          </a:p>
          <a:p>
            <a:r>
              <a:rPr lang="en-US" sz="1600" b="1" dirty="0"/>
              <a:t>Manpower Plan to Reduce Abandonment Rate: In order to reduce the abandonment rate to 10%, it was determined that 79 unique agents would be required. Initially, when the abandonment rate was 30%, there were 66 unique agents working.</a:t>
            </a:r>
          </a:p>
          <a:p>
            <a:endParaRPr lang="en-US" sz="1600" b="1" dirty="0"/>
          </a:p>
          <a:p>
            <a:r>
              <a:rPr lang="en-US" sz="1600" b="1" dirty="0"/>
              <a:t>Night-time Call Volume and Agents required: It was observed that for every 100 calls made by customers during the 9:00 a.m. to 9:00 p.m. timeframe, there were also 30 calls made during the night from 9:00 p.m. to 9:00 a.m. To handle these night-time calls, a manpower of 22 unique agents would be needed.</a:t>
            </a:r>
          </a:p>
          <a:p>
            <a:endParaRPr lang="en-US" sz="1600" b="1" dirty="0"/>
          </a:p>
          <a:p>
            <a:r>
              <a:rPr lang="en-US" sz="1600" b="1" dirty="0"/>
              <a:t>Other Work Tasks: Apart from answering calls, agents need to allocate 27% of their total occupied time (27% of 4.5 hours) for uploading call data and other related tasks.</a:t>
            </a:r>
          </a:p>
          <a:p>
            <a:endParaRPr lang="en-US" sz="1600" b="1" dirty="0"/>
          </a:p>
          <a:p>
            <a:r>
              <a:rPr lang="en-US" sz="1600" b="1" dirty="0"/>
              <a:t>Full Effort Capacity: Agents have the capacity to take more calls than the estimated workload if they work with full effort, as they have additional time available.</a:t>
            </a:r>
          </a:p>
        </p:txBody>
      </p:sp>
    </p:spTree>
    <p:extLst>
      <p:ext uri="{BB962C8B-B14F-4D97-AF65-F5344CB8AC3E}">
        <p14:creationId xmlns:p14="http://schemas.microsoft.com/office/powerpoint/2010/main" val="312758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
        <p:nvSpPr>
          <p:cNvPr id="3" name="Double Bracket 2">
            <a:extLst>
              <a:ext uri="{FF2B5EF4-FFF2-40B4-BE49-F238E27FC236}">
                <a16:creationId xmlns:a16="http://schemas.microsoft.com/office/drawing/2014/main" id="{EEEC74FE-A353-B868-4F01-99D65F1D17C3}"/>
              </a:ext>
            </a:extLst>
          </p:cNvPr>
          <p:cNvSpPr/>
          <p:nvPr/>
        </p:nvSpPr>
        <p:spPr>
          <a:xfrm>
            <a:off x="541538" y="443883"/>
            <a:ext cx="10511161" cy="6116715"/>
          </a:xfrm>
          <a:prstGeom prst="bracketPair">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B092E33D-4DBA-076E-545E-D5B9AB4321DF}"/>
              </a:ext>
            </a:extLst>
          </p:cNvPr>
          <p:cNvSpPr txBox="1"/>
          <p:nvPr/>
        </p:nvSpPr>
        <p:spPr>
          <a:xfrm>
            <a:off x="3799643" y="2840520"/>
            <a:ext cx="4980372" cy="1323439"/>
          </a:xfrm>
          <a:prstGeom prst="rect">
            <a:avLst/>
          </a:prstGeom>
          <a:noFill/>
        </p:spPr>
        <p:txBody>
          <a:bodyPr wrap="square" rtlCol="0">
            <a:spAutoFit/>
          </a:bodyPr>
          <a:lstStyle/>
          <a:p>
            <a:r>
              <a:rPr lang="en-US" sz="8000" b="1" dirty="0">
                <a:latin typeface="Javanese Text" panose="02000000000000000000" pitchFamily="2" charset="0"/>
              </a:rPr>
              <a:t>RESULT</a:t>
            </a:r>
          </a:p>
        </p:txBody>
      </p:sp>
      <p:cxnSp>
        <p:nvCxnSpPr>
          <p:cNvPr id="6" name="Straight Connector 5">
            <a:extLst>
              <a:ext uri="{FF2B5EF4-FFF2-40B4-BE49-F238E27FC236}">
                <a16:creationId xmlns:a16="http://schemas.microsoft.com/office/drawing/2014/main" id="{4580C837-054D-182A-5C5A-8CFC0C33BA0C}"/>
              </a:ext>
            </a:extLst>
          </p:cNvPr>
          <p:cNvCxnSpPr/>
          <p:nvPr/>
        </p:nvCxnSpPr>
        <p:spPr>
          <a:xfrm>
            <a:off x="3231472" y="3923930"/>
            <a:ext cx="5344357"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37133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
        <p:nvSpPr>
          <p:cNvPr id="2" name="TextBox 1">
            <a:extLst>
              <a:ext uri="{FF2B5EF4-FFF2-40B4-BE49-F238E27FC236}">
                <a16:creationId xmlns:a16="http://schemas.microsoft.com/office/drawing/2014/main" id="{80218C71-9870-672E-4F20-D4C9AC497584}"/>
              </a:ext>
            </a:extLst>
          </p:cNvPr>
          <p:cNvSpPr txBox="1"/>
          <p:nvPr/>
        </p:nvSpPr>
        <p:spPr>
          <a:xfrm>
            <a:off x="0" y="124287"/>
            <a:ext cx="12192000" cy="769441"/>
          </a:xfrm>
          <a:prstGeom prst="rect">
            <a:avLst/>
          </a:prstGeom>
          <a:noFill/>
        </p:spPr>
        <p:txBody>
          <a:bodyPr wrap="square" rtlCol="0">
            <a:spAutoFit/>
          </a:bodyPr>
          <a:lstStyle/>
          <a:p>
            <a:pPr algn="ctr"/>
            <a:r>
              <a:rPr lang="en-US" sz="4400" b="1" dirty="0">
                <a:solidFill>
                  <a:schemeClr val="accent6">
                    <a:lumMod val="75000"/>
                  </a:schemeClr>
                </a:solidFill>
                <a:latin typeface="Cascadia Mono SemiBold" panose="020B0609020000020004" pitchFamily="49" charset="0"/>
                <a:cs typeface="Cascadia Mono SemiBold" panose="020B0609020000020004" pitchFamily="49" charset="0"/>
              </a:rPr>
              <a:t>Average Call Time Duration</a:t>
            </a:r>
          </a:p>
        </p:txBody>
      </p:sp>
      <p:pic>
        <p:nvPicPr>
          <p:cNvPr id="4" name="Picture 3">
            <a:extLst>
              <a:ext uri="{FF2B5EF4-FFF2-40B4-BE49-F238E27FC236}">
                <a16:creationId xmlns:a16="http://schemas.microsoft.com/office/drawing/2014/main" id="{A1FEBFAF-81C4-3585-DBBA-2450C5FEE76E}"/>
              </a:ext>
            </a:extLst>
          </p:cNvPr>
          <p:cNvPicPr>
            <a:picLocks noChangeAspect="1"/>
          </p:cNvPicPr>
          <p:nvPr/>
        </p:nvPicPr>
        <p:blipFill>
          <a:blip r:embed="rId4"/>
          <a:stretch>
            <a:fillRect/>
          </a:stretch>
        </p:blipFill>
        <p:spPr>
          <a:xfrm>
            <a:off x="417251" y="1367162"/>
            <a:ext cx="10644326" cy="47939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32226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
        <p:nvSpPr>
          <p:cNvPr id="2" name="TextBox 1">
            <a:extLst>
              <a:ext uri="{FF2B5EF4-FFF2-40B4-BE49-F238E27FC236}">
                <a16:creationId xmlns:a16="http://schemas.microsoft.com/office/drawing/2014/main" id="{80218C71-9870-672E-4F20-D4C9AC497584}"/>
              </a:ext>
            </a:extLst>
          </p:cNvPr>
          <p:cNvSpPr txBox="1"/>
          <p:nvPr/>
        </p:nvSpPr>
        <p:spPr>
          <a:xfrm>
            <a:off x="0" y="124287"/>
            <a:ext cx="12192000" cy="769441"/>
          </a:xfrm>
          <a:prstGeom prst="rect">
            <a:avLst/>
          </a:prstGeom>
          <a:noFill/>
        </p:spPr>
        <p:txBody>
          <a:bodyPr wrap="square" rtlCol="0">
            <a:spAutoFit/>
          </a:bodyPr>
          <a:lstStyle/>
          <a:p>
            <a:pPr algn="ctr"/>
            <a:r>
              <a:rPr lang="en-US" sz="4400" b="1" dirty="0">
                <a:solidFill>
                  <a:schemeClr val="accent6">
                    <a:lumMod val="75000"/>
                  </a:schemeClr>
                </a:solidFill>
                <a:latin typeface="Cascadia Mono SemiBold" panose="020B0609020000020004" pitchFamily="49" charset="0"/>
                <a:cs typeface="Cascadia Mono SemiBold" panose="020B0609020000020004" pitchFamily="49" charset="0"/>
              </a:rPr>
              <a:t>Number of Calls per Time Bucket</a:t>
            </a:r>
          </a:p>
        </p:txBody>
      </p:sp>
      <p:pic>
        <p:nvPicPr>
          <p:cNvPr id="5" name="Picture 4">
            <a:extLst>
              <a:ext uri="{FF2B5EF4-FFF2-40B4-BE49-F238E27FC236}">
                <a16:creationId xmlns:a16="http://schemas.microsoft.com/office/drawing/2014/main" id="{A8E2BAFB-D951-FF1A-BF20-8404585C4320}"/>
              </a:ext>
            </a:extLst>
          </p:cNvPr>
          <p:cNvPicPr>
            <a:picLocks noChangeAspect="1"/>
          </p:cNvPicPr>
          <p:nvPr/>
        </p:nvPicPr>
        <p:blipFill>
          <a:blip r:embed="rId4"/>
          <a:stretch>
            <a:fillRect/>
          </a:stretch>
        </p:blipFill>
        <p:spPr>
          <a:xfrm>
            <a:off x="727969" y="1154097"/>
            <a:ext cx="10298097" cy="533548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94631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
        <p:nvSpPr>
          <p:cNvPr id="2" name="TextBox 1">
            <a:extLst>
              <a:ext uri="{FF2B5EF4-FFF2-40B4-BE49-F238E27FC236}">
                <a16:creationId xmlns:a16="http://schemas.microsoft.com/office/drawing/2014/main" id="{80218C71-9870-672E-4F20-D4C9AC497584}"/>
              </a:ext>
            </a:extLst>
          </p:cNvPr>
          <p:cNvSpPr txBox="1"/>
          <p:nvPr/>
        </p:nvSpPr>
        <p:spPr>
          <a:xfrm>
            <a:off x="0" y="124287"/>
            <a:ext cx="12192000" cy="1446550"/>
          </a:xfrm>
          <a:prstGeom prst="rect">
            <a:avLst/>
          </a:prstGeom>
          <a:noFill/>
        </p:spPr>
        <p:txBody>
          <a:bodyPr wrap="square" rtlCol="0">
            <a:spAutoFit/>
          </a:bodyPr>
          <a:lstStyle/>
          <a:p>
            <a:pPr algn="ctr"/>
            <a:r>
              <a:rPr lang="en-US" sz="4400" b="1" dirty="0">
                <a:solidFill>
                  <a:schemeClr val="accent6">
                    <a:lumMod val="75000"/>
                  </a:schemeClr>
                </a:solidFill>
                <a:latin typeface="Cascadia Mono SemiBold" panose="020B0609020000020004" pitchFamily="49" charset="0"/>
                <a:cs typeface="Cascadia Mono SemiBold" panose="020B0609020000020004" pitchFamily="49" charset="0"/>
              </a:rPr>
              <a:t>Manpower Plan to Reduce </a:t>
            </a:r>
          </a:p>
          <a:p>
            <a:pPr algn="ctr"/>
            <a:r>
              <a:rPr lang="en-US" sz="4400" b="1" dirty="0">
                <a:solidFill>
                  <a:schemeClr val="accent6">
                    <a:lumMod val="75000"/>
                  </a:schemeClr>
                </a:solidFill>
                <a:latin typeface="Cascadia Mono SemiBold" panose="020B0609020000020004" pitchFamily="49" charset="0"/>
                <a:cs typeface="Cascadia Mono SemiBold" panose="020B0609020000020004" pitchFamily="49" charset="0"/>
              </a:rPr>
              <a:t>Abandonment Rate</a:t>
            </a:r>
          </a:p>
        </p:txBody>
      </p:sp>
      <p:pic>
        <p:nvPicPr>
          <p:cNvPr id="5" name="Picture 4">
            <a:extLst>
              <a:ext uri="{FF2B5EF4-FFF2-40B4-BE49-F238E27FC236}">
                <a16:creationId xmlns:a16="http://schemas.microsoft.com/office/drawing/2014/main" id="{2A679EF1-2DC2-228F-34B3-15B69A4DA795}"/>
              </a:ext>
            </a:extLst>
          </p:cNvPr>
          <p:cNvPicPr>
            <a:picLocks noChangeAspect="1"/>
          </p:cNvPicPr>
          <p:nvPr/>
        </p:nvPicPr>
        <p:blipFill>
          <a:blip r:embed="rId4"/>
          <a:stretch>
            <a:fillRect/>
          </a:stretch>
        </p:blipFill>
        <p:spPr>
          <a:xfrm>
            <a:off x="7407850" y="1695123"/>
            <a:ext cx="4496190" cy="461689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F78C00D-FCC1-FDF9-4F62-B0882430F749}"/>
              </a:ext>
            </a:extLst>
          </p:cNvPr>
          <p:cNvPicPr>
            <a:picLocks noChangeAspect="1"/>
          </p:cNvPicPr>
          <p:nvPr/>
        </p:nvPicPr>
        <p:blipFill>
          <a:blip r:embed="rId5"/>
          <a:stretch>
            <a:fillRect/>
          </a:stretch>
        </p:blipFill>
        <p:spPr>
          <a:xfrm>
            <a:off x="361179" y="1695123"/>
            <a:ext cx="6829733" cy="46168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188968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
        <p:nvSpPr>
          <p:cNvPr id="2" name="TextBox 1">
            <a:extLst>
              <a:ext uri="{FF2B5EF4-FFF2-40B4-BE49-F238E27FC236}">
                <a16:creationId xmlns:a16="http://schemas.microsoft.com/office/drawing/2014/main" id="{80218C71-9870-672E-4F20-D4C9AC497584}"/>
              </a:ext>
            </a:extLst>
          </p:cNvPr>
          <p:cNvSpPr txBox="1"/>
          <p:nvPr/>
        </p:nvSpPr>
        <p:spPr>
          <a:xfrm>
            <a:off x="0" y="124287"/>
            <a:ext cx="12192000" cy="1446550"/>
          </a:xfrm>
          <a:prstGeom prst="rect">
            <a:avLst/>
          </a:prstGeom>
          <a:noFill/>
        </p:spPr>
        <p:txBody>
          <a:bodyPr wrap="square" rtlCol="0">
            <a:spAutoFit/>
          </a:bodyPr>
          <a:lstStyle/>
          <a:p>
            <a:pPr algn="ctr"/>
            <a:r>
              <a:rPr lang="en-US" sz="4400" b="1" dirty="0">
                <a:solidFill>
                  <a:schemeClr val="accent6">
                    <a:lumMod val="75000"/>
                  </a:schemeClr>
                </a:solidFill>
                <a:latin typeface="Cascadia Mono SemiBold" panose="020B0609020000020004" pitchFamily="49" charset="0"/>
                <a:cs typeface="Cascadia Mono SemiBold" panose="020B0609020000020004" pitchFamily="49" charset="0"/>
              </a:rPr>
              <a:t>Night-time Call Volume </a:t>
            </a:r>
          </a:p>
          <a:p>
            <a:pPr algn="ctr"/>
            <a:r>
              <a:rPr lang="en-US" sz="4400" b="1" dirty="0">
                <a:solidFill>
                  <a:schemeClr val="accent6">
                    <a:lumMod val="75000"/>
                  </a:schemeClr>
                </a:solidFill>
                <a:latin typeface="Cascadia Mono SemiBold" panose="020B0609020000020004" pitchFamily="49" charset="0"/>
                <a:cs typeface="Cascadia Mono SemiBold" panose="020B0609020000020004" pitchFamily="49" charset="0"/>
              </a:rPr>
              <a:t>and Agents Required</a:t>
            </a:r>
          </a:p>
        </p:txBody>
      </p:sp>
      <p:pic>
        <p:nvPicPr>
          <p:cNvPr id="5" name="Picture 4">
            <a:extLst>
              <a:ext uri="{FF2B5EF4-FFF2-40B4-BE49-F238E27FC236}">
                <a16:creationId xmlns:a16="http://schemas.microsoft.com/office/drawing/2014/main" id="{2DB2151E-DD2C-3E84-C963-8B2357F7E5F8}"/>
              </a:ext>
            </a:extLst>
          </p:cNvPr>
          <p:cNvPicPr>
            <a:picLocks noChangeAspect="1"/>
          </p:cNvPicPr>
          <p:nvPr/>
        </p:nvPicPr>
        <p:blipFill>
          <a:blip r:embed="rId4"/>
          <a:stretch>
            <a:fillRect/>
          </a:stretch>
        </p:blipFill>
        <p:spPr>
          <a:xfrm>
            <a:off x="8096435" y="1813734"/>
            <a:ext cx="3781888" cy="44006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B7088CB-88EB-F410-CB41-926BF55BD1E9}"/>
              </a:ext>
            </a:extLst>
          </p:cNvPr>
          <p:cNvPicPr>
            <a:picLocks noChangeAspect="1"/>
          </p:cNvPicPr>
          <p:nvPr/>
        </p:nvPicPr>
        <p:blipFill>
          <a:blip r:embed="rId5"/>
          <a:stretch>
            <a:fillRect/>
          </a:stretch>
        </p:blipFill>
        <p:spPr>
          <a:xfrm>
            <a:off x="258975" y="1813734"/>
            <a:ext cx="7596239" cy="45600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167532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72DD56D-1BF2-35BC-464D-1D2DA092B55D}"/>
              </a:ext>
            </a:extLst>
          </p:cNvPr>
          <p:cNvSpPr/>
          <p:nvPr/>
        </p:nvSpPr>
        <p:spPr>
          <a:xfrm>
            <a:off x="-3767328" y="0"/>
            <a:ext cx="7022592" cy="6858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4000" b="1" dirty="0"/>
              <a:t>                      				             	</a:t>
            </a:r>
            <a:r>
              <a:rPr lang="en-US" sz="3300" b="1" dirty="0">
                <a:solidFill>
                  <a:srgbClr val="3C4858"/>
                </a:solidFill>
              </a:rPr>
              <a:t>Conclusion</a:t>
            </a:r>
          </a:p>
        </p:txBody>
      </p:sp>
      <p:sp>
        <p:nvSpPr>
          <p:cNvPr id="13" name="TextBox 12">
            <a:extLst>
              <a:ext uri="{FF2B5EF4-FFF2-40B4-BE49-F238E27FC236}">
                <a16:creationId xmlns:a16="http://schemas.microsoft.com/office/drawing/2014/main" id="{3E6835E0-EBB8-C0B6-7950-5543D30162D2}"/>
              </a:ext>
            </a:extLst>
          </p:cNvPr>
          <p:cNvSpPr txBox="1"/>
          <p:nvPr/>
        </p:nvSpPr>
        <p:spPr>
          <a:xfrm>
            <a:off x="3392424" y="81930"/>
            <a:ext cx="7601712" cy="6694140"/>
          </a:xfrm>
          <a:prstGeom prst="rect">
            <a:avLst/>
          </a:prstGeom>
          <a:noFill/>
        </p:spPr>
        <p:txBody>
          <a:bodyPr wrap="square">
            <a:spAutoFit/>
          </a:bodyPr>
          <a:lstStyle/>
          <a:p>
            <a:pPr marL="285750" indent="-285750">
              <a:buFont typeface="Arial" panose="020B0604020202020204" pitchFamily="34" charset="0"/>
              <a:buChar char="•"/>
            </a:pPr>
            <a:r>
              <a:rPr lang="en-US" sz="1650" dirty="0"/>
              <a:t>In this project, I analyzed the dataset related to incoming calls received by agents and explored various aspects of agent performance and workload. I considered factors such as agent work schedule, unplanned leaves, working hours, occupied time on calls, and other work tasks.</a:t>
            </a:r>
          </a:p>
          <a:p>
            <a:pPr marL="285750" indent="-285750">
              <a:buFont typeface="Arial" panose="020B0604020202020204" pitchFamily="34" charset="0"/>
              <a:buChar char="•"/>
            </a:pPr>
            <a:r>
              <a:rPr lang="en-US" sz="1650" dirty="0"/>
              <a:t>Through our analysis, I found that the average call time duration varied across different time buckets, with some time periods experiencing longer call durations compared to others. Additionally, I observed the distribution of incoming calls across different time buckets, with certain time periods receiving a higher volume of calls.</a:t>
            </a:r>
          </a:p>
          <a:p>
            <a:pPr marL="285750" indent="-285750">
              <a:buFont typeface="Arial" panose="020B0604020202020204" pitchFamily="34" charset="0"/>
              <a:buChar char="•"/>
            </a:pPr>
            <a:r>
              <a:rPr lang="en-US" sz="1650" dirty="0"/>
              <a:t>To improve customer satisfaction and reduce the abandon rate, I proposed a manpower plan that aimed to ensure at least 90 calls are answered out of 100. Based on the current abandon rate and desired abandon rate, I also calculated the minimum number of agents required in each time bucket to achieve this goal.</a:t>
            </a:r>
          </a:p>
          <a:p>
            <a:pPr marL="285750" indent="-285750">
              <a:buFont typeface="Arial" panose="020B0604020202020204" pitchFamily="34" charset="0"/>
              <a:buChar char="•"/>
            </a:pPr>
            <a:r>
              <a:rPr lang="en-US" sz="1650" dirty="0"/>
              <a:t>Considering the agent's working hours, occupied time on calls, and other work tasks, I estimated the number of agents needed in each time bucket. I also factored in additional time for uploading call data and other related tasks. The proposed manpower plan suggested allocating enough agents in each time bucket to handle the workload effectively and reduce the abandon rate.</a:t>
            </a:r>
          </a:p>
          <a:p>
            <a:pPr marL="285750" indent="-285750">
              <a:buFont typeface="Arial" panose="020B0604020202020204" pitchFamily="34" charset="0"/>
              <a:buChar char="•"/>
            </a:pPr>
            <a:r>
              <a:rPr lang="en-US" sz="1650" dirty="0"/>
              <a:t>Furthermore, I highlighted the presence of calls during the night hours and determined the manpower required to handle those calls. I found that 22 unique agents were needed to handle the calls during the night hours.</a:t>
            </a:r>
          </a:p>
          <a:p>
            <a:pPr marL="285750" indent="-285750">
              <a:buFont typeface="Arial" panose="020B0604020202020204" pitchFamily="34" charset="0"/>
              <a:buChar char="•"/>
            </a:pPr>
            <a:r>
              <a:rPr lang="en-US" sz="1650" dirty="0"/>
              <a:t>Overall, this project provided valuable insights into agent performance, call distribution, and manpower planning. By implementing the proposed manpower plan, the organization can improve customer service, reduce the abandon rate, and ensure efficient utilization of agent resources.</a:t>
            </a:r>
          </a:p>
        </p:txBody>
      </p:sp>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Tree>
    <p:extLst>
      <p:ext uri="{BB962C8B-B14F-4D97-AF65-F5344CB8AC3E}">
        <p14:creationId xmlns:p14="http://schemas.microsoft.com/office/powerpoint/2010/main" val="2016154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72DD56D-1BF2-35BC-464D-1D2DA092B55D}"/>
              </a:ext>
            </a:extLst>
          </p:cNvPr>
          <p:cNvSpPr/>
          <p:nvPr/>
        </p:nvSpPr>
        <p:spPr>
          <a:xfrm>
            <a:off x="-4014216" y="0"/>
            <a:ext cx="7022592" cy="6858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b="1" dirty="0"/>
              <a:t>                      </a:t>
            </a:r>
            <a:r>
              <a:rPr lang="en-US" sz="4000" b="1" dirty="0">
                <a:solidFill>
                  <a:srgbClr val="3C4858"/>
                </a:solidFill>
              </a:rPr>
              <a:t>Drive</a:t>
            </a:r>
          </a:p>
          <a:p>
            <a:pPr algn="ctr"/>
            <a:r>
              <a:rPr lang="en-US" sz="4000" b="1" dirty="0">
                <a:solidFill>
                  <a:srgbClr val="3C4858"/>
                </a:solidFill>
              </a:rPr>
              <a:t>                    Link</a:t>
            </a:r>
            <a:endParaRPr lang="en-US" b="1" dirty="0">
              <a:solidFill>
                <a:srgbClr val="3C4858"/>
              </a:solidFill>
            </a:endParaRPr>
          </a:p>
        </p:txBody>
      </p:sp>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
        <p:nvSpPr>
          <p:cNvPr id="3" name="TextBox 2">
            <a:extLst>
              <a:ext uri="{FF2B5EF4-FFF2-40B4-BE49-F238E27FC236}">
                <a16:creationId xmlns:a16="http://schemas.microsoft.com/office/drawing/2014/main" id="{5CD3E0DF-6983-CA7A-FC2D-E4FBE0746BAC}"/>
              </a:ext>
            </a:extLst>
          </p:cNvPr>
          <p:cNvSpPr txBox="1"/>
          <p:nvPr/>
        </p:nvSpPr>
        <p:spPr>
          <a:xfrm>
            <a:off x="4352544" y="538321"/>
            <a:ext cx="8247888" cy="707886"/>
          </a:xfrm>
          <a:prstGeom prst="rect">
            <a:avLst/>
          </a:prstGeom>
          <a:noFill/>
        </p:spPr>
        <p:txBody>
          <a:bodyPr wrap="square">
            <a:spAutoFit/>
          </a:bodyPr>
          <a:lstStyle/>
          <a:p>
            <a:r>
              <a:rPr lang="en-US" sz="4000" b="1" dirty="0">
                <a:solidFill>
                  <a:schemeClr val="accent1">
                    <a:lumMod val="50000"/>
                  </a:schemeClr>
                </a:solidFill>
              </a:rPr>
              <a:t>Link for Excel file:</a:t>
            </a:r>
          </a:p>
        </p:txBody>
      </p:sp>
      <p:sp>
        <p:nvSpPr>
          <p:cNvPr id="5" name="TextBox 4">
            <a:extLst>
              <a:ext uri="{FF2B5EF4-FFF2-40B4-BE49-F238E27FC236}">
                <a16:creationId xmlns:a16="http://schemas.microsoft.com/office/drawing/2014/main" id="{901F9437-1CA1-A670-015E-22957D0DD097}"/>
              </a:ext>
            </a:extLst>
          </p:cNvPr>
          <p:cNvSpPr txBox="1"/>
          <p:nvPr/>
        </p:nvSpPr>
        <p:spPr>
          <a:xfrm>
            <a:off x="4352544" y="1351508"/>
            <a:ext cx="6348069" cy="4154984"/>
          </a:xfrm>
          <a:prstGeom prst="rect">
            <a:avLst/>
          </a:prstGeom>
          <a:noFill/>
        </p:spPr>
        <p:txBody>
          <a:bodyPr wrap="square">
            <a:spAutoFit/>
          </a:bodyPr>
          <a:lstStyle/>
          <a:p>
            <a:r>
              <a:rPr lang="en-US" sz="4400" b="1" u="sng" dirty="0">
                <a:solidFill>
                  <a:schemeClr val="accent1">
                    <a:lumMod val="50000"/>
                  </a:schemeClr>
                </a:solidFill>
              </a:rPr>
              <a:t>https://docs.google.com/spreadsheets/d/1k9_dBibyUhN44ArDiwDl_7DjHeZgJ4SX/edit?usp=sharing&amp;ouid=116128795062416707309&amp;rtpof=true&amp;sd=true</a:t>
            </a:r>
          </a:p>
        </p:txBody>
      </p:sp>
    </p:spTree>
    <p:extLst>
      <p:ext uri="{BB962C8B-B14F-4D97-AF65-F5344CB8AC3E}">
        <p14:creationId xmlns:p14="http://schemas.microsoft.com/office/powerpoint/2010/main" val="3108048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GIF - ThankYou - Discover &amp; Share GIFs | Thanks gif, Powerpoint  animation, Thank you video">
            <a:extLst>
              <a:ext uri="{FF2B5EF4-FFF2-40B4-BE49-F238E27FC236}">
                <a16:creationId xmlns:a16="http://schemas.microsoft.com/office/drawing/2014/main" id="{79A86ED1-BE7B-65AA-384D-380637D3E0F6}"/>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19485" y="0"/>
            <a:ext cx="1662075" cy="1552130"/>
          </a:xfrm>
          <a:prstGeom prst="rect">
            <a:avLst/>
          </a:prstGeom>
        </p:spPr>
      </p:pic>
    </p:spTree>
    <p:extLst>
      <p:ext uri="{BB962C8B-B14F-4D97-AF65-F5344CB8AC3E}">
        <p14:creationId xmlns:p14="http://schemas.microsoft.com/office/powerpoint/2010/main" val="169915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72DD56D-1BF2-35BC-464D-1D2DA092B55D}"/>
              </a:ext>
            </a:extLst>
          </p:cNvPr>
          <p:cNvSpPr/>
          <p:nvPr/>
        </p:nvSpPr>
        <p:spPr>
          <a:xfrm>
            <a:off x="-3383280" y="0"/>
            <a:ext cx="7022592" cy="6858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b="1" dirty="0"/>
              <a:t>                      </a:t>
            </a:r>
            <a:r>
              <a:rPr lang="en-US" sz="4000" b="1" dirty="0">
                <a:solidFill>
                  <a:srgbClr val="3C4858"/>
                </a:solidFill>
              </a:rPr>
              <a:t>TABLE</a:t>
            </a:r>
            <a:r>
              <a:rPr lang="en-US" sz="4000" b="1" dirty="0">
                <a:solidFill>
                  <a:srgbClr val="FFFFFF"/>
                </a:solidFill>
              </a:rPr>
              <a:t> </a:t>
            </a:r>
            <a:r>
              <a:rPr lang="en-US" sz="4000" b="1" dirty="0">
                <a:solidFill>
                  <a:srgbClr val="3C4858"/>
                </a:solidFill>
              </a:rPr>
              <a:t>OF</a:t>
            </a:r>
          </a:p>
          <a:p>
            <a:pPr algn="ctr"/>
            <a:r>
              <a:rPr lang="en-US" sz="4000" b="1" dirty="0">
                <a:solidFill>
                  <a:srgbClr val="3C4858"/>
                </a:solidFill>
              </a:rPr>
              <a:t>                      CONTENTS</a:t>
            </a:r>
            <a:endParaRPr lang="en-US" b="1" dirty="0">
              <a:solidFill>
                <a:srgbClr val="3C4858"/>
              </a:solidFill>
            </a:endParaRPr>
          </a:p>
        </p:txBody>
      </p:sp>
      <p:sp>
        <p:nvSpPr>
          <p:cNvPr id="13" name="TextBox 12">
            <a:extLst>
              <a:ext uri="{FF2B5EF4-FFF2-40B4-BE49-F238E27FC236}">
                <a16:creationId xmlns:a16="http://schemas.microsoft.com/office/drawing/2014/main" id="{3E6835E0-EBB8-C0B6-7950-5543D30162D2}"/>
              </a:ext>
            </a:extLst>
          </p:cNvPr>
          <p:cNvSpPr txBox="1"/>
          <p:nvPr/>
        </p:nvSpPr>
        <p:spPr>
          <a:xfrm>
            <a:off x="3993642" y="305068"/>
            <a:ext cx="7786116" cy="6247864"/>
          </a:xfrm>
          <a:prstGeom prst="rect">
            <a:avLst/>
          </a:prstGeom>
          <a:noFill/>
        </p:spPr>
        <p:txBody>
          <a:bodyPr wrap="square">
            <a:spAutoFit/>
          </a:bodyPr>
          <a:lstStyle/>
          <a:p>
            <a:r>
              <a:rPr lang="en-US" sz="4000" dirty="0"/>
              <a:t>1. Project Description</a:t>
            </a:r>
          </a:p>
          <a:p>
            <a:r>
              <a:rPr lang="en-US" sz="4000" dirty="0"/>
              <a:t>2. Business Understanding</a:t>
            </a:r>
          </a:p>
          <a:p>
            <a:r>
              <a:rPr lang="en-US" sz="4000" dirty="0"/>
              <a:t>3. Tasks</a:t>
            </a:r>
          </a:p>
          <a:p>
            <a:r>
              <a:rPr lang="en-US" sz="4000" dirty="0"/>
              <a:t>4. Assumptions</a:t>
            </a:r>
          </a:p>
          <a:p>
            <a:r>
              <a:rPr lang="en-US" sz="4000" dirty="0"/>
              <a:t>5. Tech- Stack Used</a:t>
            </a:r>
          </a:p>
          <a:p>
            <a:r>
              <a:rPr lang="en-US" sz="4000" dirty="0"/>
              <a:t>6. Approach</a:t>
            </a:r>
          </a:p>
          <a:p>
            <a:r>
              <a:rPr lang="en-US" sz="4000" dirty="0"/>
              <a:t>7. Insights</a:t>
            </a:r>
          </a:p>
          <a:p>
            <a:r>
              <a:rPr lang="en-US" sz="4000" dirty="0"/>
              <a:t>8. Result</a:t>
            </a:r>
          </a:p>
          <a:p>
            <a:r>
              <a:rPr lang="en-US" sz="4000" dirty="0"/>
              <a:t>9. Conclusion</a:t>
            </a:r>
          </a:p>
          <a:p>
            <a:r>
              <a:rPr lang="en-US" sz="4000" dirty="0"/>
              <a:t>10.Drive Link</a:t>
            </a:r>
          </a:p>
        </p:txBody>
      </p:sp>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Tree>
    <p:extLst>
      <p:ext uri="{BB962C8B-B14F-4D97-AF65-F5344CB8AC3E}">
        <p14:creationId xmlns:p14="http://schemas.microsoft.com/office/powerpoint/2010/main" val="38392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72DD56D-1BF2-35BC-464D-1D2DA092B55D}"/>
              </a:ext>
            </a:extLst>
          </p:cNvPr>
          <p:cNvSpPr/>
          <p:nvPr/>
        </p:nvSpPr>
        <p:spPr>
          <a:xfrm>
            <a:off x="-3383280" y="0"/>
            <a:ext cx="7022592" cy="6858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4000" b="1" dirty="0"/>
              <a:t>                      </a:t>
            </a:r>
            <a:r>
              <a:rPr lang="en-US" sz="2800" b="1" dirty="0">
                <a:solidFill>
                  <a:srgbClr val="3C4858"/>
                </a:solidFill>
              </a:rPr>
              <a:t>PROJECT</a:t>
            </a:r>
          </a:p>
          <a:p>
            <a:r>
              <a:rPr lang="en-US" sz="2800" b="1" dirty="0">
                <a:solidFill>
                  <a:srgbClr val="3C4858"/>
                </a:solidFill>
              </a:rPr>
              <a:t>		        DESCRIPTION</a:t>
            </a:r>
          </a:p>
        </p:txBody>
      </p:sp>
      <p:sp>
        <p:nvSpPr>
          <p:cNvPr id="13" name="TextBox 12">
            <a:extLst>
              <a:ext uri="{FF2B5EF4-FFF2-40B4-BE49-F238E27FC236}">
                <a16:creationId xmlns:a16="http://schemas.microsoft.com/office/drawing/2014/main" id="{3E6835E0-EBB8-C0B6-7950-5543D30162D2}"/>
              </a:ext>
            </a:extLst>
          </p:cNvPr>
          <p:cNvSpPr txBox="1"/>
          <p:nvPr/>
        </p:nvSpPr>
        <p:spPr>
          <a:xfrm>
            <a:off x="3993642" y="166568"/>
            <a:ext cx="7022592" cy="6524863"/>
          </a:xfrm>
          <a:prstGeom prst="rect">
            <a:avLst/>
          </a:prstGeom>
          <a:noFill/>
        </p:spPr>
        <p:txBody>
          <a:bodyPr wrap="square">
            <a:spAutoFit/>
          </a:bodyPr>
          <a:lstStyle/>
          <a:p>
            <a:pPr algn="just"/>
            <a:r>
              <a:rPr lang="en-US" sz="2200" dirty="0"/>
              <a:t>A CX team analyzes customer feedback and data, sharing insights with the organization. They perform various roles, including CX programs, digital customer experience, design, internal communications, voice of the customer, user experiences, journey mapping, customer success, customer support, data handling, and learning about the customer</a:t>
            </a:r>
          </a:p>
          <a:p>
            <a:pPr algn="just"/>
            <a:r>
              <a:rPr lang="en-US" sz="2200" dirty="0"/>
              <a:t>journey.</a:t>
            </a:r>
          </a:p>
          <a:p>
            <a:pPr algn="just"/>
            <a:endParaRPr lang="en-US" sz="2200" dirty="0"/>
          </a:p>
          <a:p>
            <a:pPr algn="just"/>
            <a:r>
              <a:rPr lang="en-US" sz="2200" dirty="0"/>
              <a:t>AI-empowered customer experience tools, such as IVR, RPA, predictive analytics, and intelligent routing, can significantly impact customer service. The Customer Experience team offers numerous employment opportunities for customer service representatives, including email,</a:t>
            </a:r>
          </a:p>
          <a:p>
            <a:pPr algn="just"/>
            <a:r>
              <a:rPr lang="en-US" sz="2200" dirty="0"/>
              <a:t>inbound, outbound, and social media support. Inbound customer support involves handling incoming calls from existing or prospective customers, attracting, engaging, and delighting them to become loyal advocates. By solving customer problems and helping them achieve success, businesses can delight customers and grow their business.</a:t>
            </a:r>
          </a:p>
        </p:txBody>
      </p:sp>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Tree>
    <p:extLst>
      <p:ext uri="{BB962C8B-B14F-4D97-AF65-F5344CB8AC3E}">
        <p14:creationId xmlns:p14="http://schemas.microsoft.com/office/powerpoint/2010/main" val="207233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72DD56D-1BF2-35BC-464D-1D2DA092B55D}"/>
              </a:ext>
            </a:extLst>
          </p:cNvPr>
          <p:cNvSpPr/>
          <p:nvPr/>
        </p:nvSpPr>
        <p:spPr>
          <a:xfrm>
            <a:off x="-3383280" y="0"/>
            <a:ext cx="7022592" cy="6858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5"/>
            <a:r>
              <a:rPr lang="en-US" sz="2400" b="1" dirty="0">
                <a:solidFill>
                  <a:srgbClr val="3C4858"/>
                </a:solidFill>
              </a:rPr>
              <a:t>BUSINESS</a:t>
            </a:r>
          </a:p>
          <a:p>
            <a:pPr lvl="5"/>
            <a:r>
              <a:rPr lang="en-US" sz="2400" b="1" dirty="0">
                <a:solidFill>
                  <a:srgbClr val="3C4858"/>
                </a:solidFill>
              </a:rPr>
              <a:t>UNDERSTANDING</a:t>
            </a:r>
            <a:endParaRPr lang="en-US" sz="1100" b="1" dirty="0">
              <a:solidFill>
                <a:srgbClr val="3C4858"/>
              </a:solidFill>
            </a:endParaRPr>
          </a:p>
        </p:txBody>
      </p:sp>
      <p:sp>
        <p:nvSpPr>
          <p:cNvPr id="13" name="TextBox 12">
            <a:extLst>
              <a:ext uri="{FF2B5EF4-FFF2-40B4-BE49-F238E27FC236}">
                <a16:creationId xmlns:a16="http://schemas.microsoft.com/office/drawing/2014/main" id="{3E6835E0-EBB8-C0B6-7950-5543D30162D2}"/>
              </a:ext>
            </a:extLst>
          </p:cNvPr>
          <p:cNvSpPr txBox="1"/>
          <p:nvPr/>
        </p:nvSpPr>
        <p:spPr>
          <a:xfrm>
            <a:off x="3847338" y="350788"/>
            <a:ext cx="7098030" cy="6324808"/>
          </a:xfrm>
          <a:prstGeom prst="rect">
            <a:avLst/>
          </a:prstGeom>
          <a:noFill/>
        </p:spPr>
        <p:txBody>
          <a:bodyPr wrap="square">
            <a:spAutoFit/>
          </a:bodyPr>
          <a:lstStyle/>
          <a:p>
            <a:pPr algn="just"/>
            <a:r>
              <a:rPr lang="en-US" sz="2700" dirty="0"/>
              <a:t>Advertising is a marketing strategy used to</a:t>
            </a:r>
          </a:p>
          <a:p>
            <a:pPr algn="just"/>
            <a:r>
              <a:rPr lang="en-US" sz="2700" dirty="0"/>
              <a:t>increase sales and raise awareness of a business’s products or services. It helps form first impressions of a customer before they make a purchase. Businesses can target various audiences, including local, regional, national, or international, using various methods such as internet directories, trade press, radio, cinema, outdoor advertising, national papers, magazines, and TV. The advertising industry</a:t>
            </a:r>
          </a:p>
          <a:p>
            <a:pPr algn="just"/>
            <a:r>
              <a:rPr lang="en-US" sz="2700" dirty="0"/>
              <a:t>is highly competitive, with many players bidding</a:t>
            </a:r>
          </a:p>
          <a:p>
            <a:pPr algn="just"/>
            <a:r>
              <a:rPr lang="en-US" sz="2700" dirty="0"/>
              <a:t>heavily for the same audience. Companies must use their analytical skills to effectively target these audiences across various media platforms, converting them into customers at a low cost.</a:t>
            </a:r>
          </a:p>
        </p:txBody>
      </p:sp>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Tree>
    <p:extLst>
      <p:ext uri="{BB962C8B-B14F-4D97-AF65-F5344CB8AC3E}">
        <p14:creationId xmlns:p14="http://schemas.microsoft.com/office/powerpoint/2010/main" val="239710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72DD56D-1BF2-35BC-464D-1D2DA092B55D}"/>
              </a:ext>
            </a:extLst>
          </p:cNvPr>
          <p:cNvSpPr/>
          <p:nvPr/>
        </p:nvSpPr>
        <p:spPr>
          <a:xfrm>
            <a:off x="-3383280" y="0"/>
            <a:ext cx="7022592" cy="6858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b="1" dirty="0"/>
              <a:t>              </a:t>
            </a:r>
            <a:r>
              <a:rPr lang="en-US" sz="4000" b="1" dirty="0">
                <a:solidFill>
                  <a:srgbClr val="3C4858"/>
                </a:solidFill>
              </a:rPr>
              <a:t>TASKS</a:t>
            </a:r>
            <a:endParaRPr lang="en-US" b="1" dirty="0">
              <a:solidFill>
                <a:srgbClr val="3C4858"/>
              </a:solidFill>
            </a:endParaRPr>
          </a:p>
        </p:txBody>
      </p:sp>
      <p:sp>
        <p:nvSpPr>
          <p:cNvPr id="13" name="TextBox 12">
            <a:extLst>
              <a:ext uri="{FF2B5EF4-FFF2-40B4-BE49-F238E27FC236}">
                <a16:creationId xmlns:a16="http://schemas.microsoft.com/office/drawing/2014/main" id="{3E6835E0-EBB8-C0B6-7950-5543D30162D2}"/>
              </a:ext>
            </a:extLst>
          </p:cNvPr>
          <p:cNvSpPr txBox="1"/>
          <p:nvPr/>
        </p:nvSpPr>
        <p:spPr>
          <a:xfrm>
            <a:off x="3639312" y="0"/>
            <a:ext cx="7452360" cy="6817251"/>
          </a:xfrm>
          <a:prstGeom prst="rect">
            <a:avLst/>
          </a:prstGeom>
          <a:noFill/>
        </p:spPr>
        <p:txBody>
          <a:bodyPr wrap="square">
            <a:spAutoFit/>
          </a:bodyPr>
          <a:lstStyle/>
          <a:p>
            <a:pPr algn="just"/>
            <a:r>
              <a:rPr lang="en-US" sz="2300" dirty="0"/>
              <a:t>• Calculate the average call time duration for all incoming calls received by agents (in each </a:t>
            </a:r>
            <a:r>
              <a:rPr lang="en-US" sz="2300" dirty="0" err="1"/>
              <a:t>Time_Bucket</a:t>
            </a:r>
            <a:r>
              <a:rPr lang="en-US" sz="2300" dirty="0"/>
              <a:t>).</a:t>
            </a:r>
          </a:p>
          <a:p>
            <a:pPr algn="just"/>
            <a:r>
              <a:rPr lang="en-US" sz="2300" dirty="0"/>
              <a:t>• Show the total volume/ number of calls coming in via charts/graphs [Number of calls v/s Time]. You can select time in a bucket form (i.e.,1-2,2-3 ..…)</a:t>
            </a:r>
          </a:p>
          <a:p>
            <a:pPr algn="just"/>
            <a:r>
              <a:rPr lang="en-US" sz="2300" dirty="0"/>
              <a:t>• As you can see current abandon rate is approximately 30%.Propose a  manpower plan required during each time bucket [between 9am to 9pm] to reduce the abandon rate to 10%. (</a:t>
            </a:r>
            <a:r>
              <a:rPr lang="en-US" sz="2300" dirty="0" err="1"/>
              <a:t>i.e.,You</a:t>
            </a:r>
            <a:r>
              <a:rPr lang="en-US" sz="2300" dirty="0"/>
              <a:t> must calculate minimum number of agents required in each time bucket so that at least 90 calls should be answered out of100.)</a:t>
            </a:r>
          </a:p>
          <a:p>
            <a:pPr algn="just"/>
            <a:r>
              <a:rPr lang="en-US" sz="2300" dirty="0"/>
              <a:t>• Let’s say customers also call this ABC insurance company in night but didn’t get answer as there are no agents to answer, this creates a bad customer experience for this Insurance company. Suppose every 100 calls that customer made during 9 Am to 9 Pm, customer also made 30 calls in night between interval[9 Pm to 9 Am]Now propose a manpower plan required during each time bucket in a day. Maximum Abandon rate assumption would be same 10%.</a:t>
            </a:r>
          </a:p>
        </p:txBody>
      </p:sp>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Tree>
    <p:extLst>
      <p:ext uri="{BB962C8B-B14F-4D97-AF65-F5344CB8AC3E}">
        <p14:creationId xmlns:p14="http://schemas.microsoft.com/office/powerpoint/2010/main" val="2853043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72DD56D-1BF2-35BC-464D-1D2DA092B55D}"/>
              </a:ext>
            </a:extLst>
          </p:cNvPr>
          <p:cNvSpPr/>
          <p:nvPr/>
        </p:nvSpPr>
        <p:spPr>
          <a:xfrm>
            <a:off x="-3383280" y="0"/>
            <a:ext cx="7022592" cy="6858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			</a:t>
            </a:r>
            <a:r>
              <a:rPr lang="en-US" sz="2800" b="1" dirty="0">
                <a:solidFill>
                  <a:srgbClr val="3C4858"/>
                </a:solidFill>
              </a:rPr>
              <a:t>ASSUMPTION</a:t>
            </a:r>
            <a:endParaRPr lang="en-US" sz="1400" b="1" dirty="0">
              <a:solidFill>
                <a:srgbClr val="3C4858"/>
              </a:solidFill>
            </a:endParaRPr>
          </a:p>
        </p:txBody>
      </p:sp>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graphicFrame>
        <p:nvGraphicFramePr>
          <p:cNvPr id="4" name="Table 3">
            <a:extLst>
              <a:ext uri="{FF2B5EF4-FFF2-40B4-BE49-F238E27FC236}">
                <a16:creationId xmlns:a16="http://schemas.microsoft.com/office/drawing/2014/main" id="{AC8745BE-EE37-A241-E395-9752BF0310ED}"/>
              </a:ext>
            </a:extLst>
          </p:cNvPr>
          <p:cNvGraphicFramePr>
            <a:graphicFrameLocks noGrp="1"/>
          </p:cNvGraphicFramePr>
          <p:nvPr>
            <p:extLst>
              <p:ext uri="{D42A27DB-BD31-4B8C-83A1-F6EECF244321}">
                <p14:modId xmlns:p14="http://schemas.microsoft.com/office/powerpoint/2010/main" val="3092838615"/>
              </p:ext>
            </p:extLst>
          </p:nvPr>
        </p:nvGraphicFramePr>
        <p:xfrm>
          <a:off x="4005073" y="258192"/>
          <a:ext cx="6656832" cy="6278880"/>
        </p:xfrm>
        <a:graphic>
          <a:graphicData uri="http://schemas.openxmlformats.org/drawingml/2006/table">
            <a:tbl>
              <a:tblPr firstRow="1" bandRow="1">
                <a:tableStyleId>{E8B1032C-EA38-4F05-BA0D-38AFFFC7BED3}</a:tableStyleId>
              </a:tblPr>
              <a:tblGrid>
                <a:gridCol w="3258507">
                  <a:extLst>
                    <a:ext uri="{9D8B030D-6E8A-4147-A177-3AD203B41FA5}">
                      <a16:colId xmlns:a16="http://schemas.microsoft.com/office/drawing/2014/main" val="3286734337"/>
                    </a:ext>
                  </a:extLst>
                </a:gridCol>
                <a:gridCol w="3398325">
                  <a:extLst>
                    <a:ext uri="{9D8B030D-6E8A-4147-A177-3AD203B41FA5}">
                      <a16:colId xmlns:a16="http://schemas.microsoft.com/office/drawing/2014/main" val="1160388276"/>
                    </a:ext>
                  </a:extLst>
                </a:gridCol>
              </a:tblGrid>
              <a:tr h="494821">
                <a:tc>
                  <a:txBody>
                    <a:bodyPr/>
                    <a:lstStyle/>
                    <a:p>
                      <a:pPr algn="ctr"/>
                      <a:r>
                        <a:rPr lang="en-US" sz="2800" dirty="0"/>
                        <a:t>Name</a:t>
                      </a:r>
                    </a:p>
                  </a:txBody>
                  <a:tcPr/>
                </a:tc>
                <a:tc>
                  <a:txBody>
                    <a:bodyPr/>
                    <a:lstStyle/>
                    <a:p>
                      <a:pPr algn="ctr"/>
                      <a:r>
                        <a:rPr lang="en-US" sz="2400" dirty="0"/>
                        <a:t>Value</a:t>
                      </a:r>
                      <a:endParaRPr lang="en-US" dirty="0"/>
                    </a:p>
                  </a:txBody>
                  <a:tcPr/>
                </a:tc>
                <a:extLst>
                  <a:ext uri="{0D108BD9-81ED-4DB2-BD59-A6C34878D82A}">
                    <a16:rowId xmlns:a16="http://schemas.microsoft.com/office/drawing/2014/main" val="3046667622"/>
                  </a:ext>
                </a:extLst>
              </a:tr>
              <a:tr h="701018">
                <a:tc>
                  <a:txBody>
                    <a:bodyPr/>
                    <a:lstStyle/>
                    <a:p>
                      <a:pPr algn="ctr"/>
                      <a:r>
                        <a:rPr lang="en-US" sz="2400" dirty="0"/>
                        <a:t>Agent working days per week</a:t>
                      </a:r>
                    </a:p>
                  </a:txBody>
                  <a:tcPr/>
                </a:tc>
                <a:tc>
                  <a:txBody>
                    <a:bodyPr/>
                    <a:lstStyle/>
                    <a:p>
                      <a:pPr algn="ctr"/>
                      <a:r>
                        <a:rPr lang="en-US" sz="2400" dirty="0"/>
                        <a:t>6</a:t>
                      </a:r>
                    </a:p>
                  </a:txBody>
                  <a:tcPr/>
                </a:tc>
                <a:extLst>
                  <a:ext uri="{0D108BD9-81ED-4DB2-BD59-A6C34878D82A}">
                    <a16:rowId xmlns:a16="http://schemas.microsoft.com/office/drawing/2014/main" val="105372597"/>
                  </a:ext>
                </a:extLst>
              </a:tr>
              <a:tr h="701018">
                <a:tc>
                  <a:txBody>
                    <a:bodyPr/>
                    <a:lstStyle/>
                    <a:p>
                      <a:pPr algn="ctr"/>
                      <a:r>
                        <a:rPr lang="en-US" sz="2400" dirty="0"/>
                        <a:t>Agent unplanned holidays per month</a:t>
                      </a:r>
                    </a:p>
                  </a:txBody>
                  <a:tcPr/>
                </a:tc>
                <a:tc>
                  <a:txBody>
                    <a:bodyPr/>
                    <a:lstStyle/>
                    <a:p>
                      <a:pPr algn="ctr"/>
                      <a:r>
                        <a:rPr lang="en-US" sz="2400" dirty="0"/>
                        <a:t>4</a:t>
                      </a:r>
                    </a:p>
                  </a:txBody>
                  <a:tcPr/>
                </a:tc>
                <a:extLst>
                  <a:ext uri="{0D108BD9-81ED-4DB2-BD59-A6C34878D82A}">
                    <a16:rowId xmlns:a16="http://schemas.microsoft.com/office/drawing/2014/main" val="2597665692"/>
                  </a:ext>
                </a:extLst>
              </a:tr>
              <a:tr h="701018">
                <a:tc>
                  <a:txBody>
                    <a:bodyPr/>
                    <a:lstStyle/>
                    <a:p>
                      <a:pPr algn="ctr"/>
                      <a:r>
                        <a:rPr lang="en-US" sz="2400" dirty="0"/>
                        <a:t>Agent working hours per day</a:t>
                      </a:r>
                    </a:p>
                  </a:txBody>
                  <a:tcPr/>
                </a:tc>
                <a:tc>
                  <a:txBody>
                    <a:bodyPr/>
                    <a:lstStyle/>
                    <a:p>
                      <a:pPr algn="ctr"/>
                      <a:r>
                        <a:rPr lang="en-US" sz="2400" dirty="0"/>
                        <a:t>9 hours</a:t>
                      </a:r>
                    </a:p>
                  </a:txBody>
                  <a:tcPr/>
                </a:tc>
                <a:extLst>
                  <a:ext uri="{0D108BD9-81ED-4DB2-BD59-A6C34878D82A}">
                    <a16:rowId xmlns:a16="http://schemas.microsoft.com/office/drawing/2014/main" val="2631071185"/>
                  </a:ext>
                </a:extLst>
              </a:tr>
              <a:tr h="701018">
                <a:tc>
                  <a:txBody>
                    <a:bodyPr/>
                    <a:lstStyle/>
                    <a:p>
                      <a:pPr algn="ctr"/>
                      <a:r>
                        <a:rPr lang="en-US" sz="2400" dirty="0"/>
                        <a:t>Agent lunch and snack time per day</a:t>
                      </a:r>
                    </a:p>
                  </a:txBody>
                  <a:tcPr/>
                </a:tc>
                <a:tc>
                  <a:txBody>
                    <a:bodyPr/>
                    <a:lstStyle/>
                    <a:p>
                      <a:pPr algn="ctr"/>
                      <a:r>
                        <a:rPr lang="en-US" sz="2400" dirty="0"/>
                        <a:t>1.5 hours</a:t>
                      </a:r>
                    </a:p>
                  </a:txBody>
                  <a:tcPr/>
                </a:tc>
                <a:extLst>
                  <a:ext uri="{0D108BD9-81ED-4DB2-BD59-A6C34878D82A}">
                    <a16:rowId xmlns:a16="http://schemas.microsoft.com/office/drawing/2014/main" val="1630599404"/>
                  </a:ext>
                </a:extLst>
              </a:tr>
              <a:tr h="701018">
                <a:tc>
                  <a:txBody>
                    <a:bodyPr/>
                    <a:lstStyle/>
                    <a:p>
                      <a:pPr algn="ctr"/>
                      <a:r>
                        <a:rPr lang="en-US" sz="2400" dirty="0"/>
                        <a:t>Agent actual working hours per day</a:t>
                      </a:r>
                    </a:p>
                  </a:txBody>
                  <a:tcPr/>
                </a:tc>
                <a:tc>
                  <a:txBody>
                    <a:bodyPr/>
                    <a:lstStyle/>
                    <a:p>
                      <a:pPr algn="ctr"/>
                      <a:r>
                        <a:rPr lang="en-US" sz="2400" dirty="0"/>
                        <a:t>7.5</a:t>
                      </a:r>
                    </a:p>
                  </a:txBody>
                  <a:tcPr/>
                </a:tc>
                <a:extLst>
                  <a:ext uri="{0D108BD9-81ED-4DB2-BD59-A6C34878D82A}">
                    <a16:rowId xmlns:a16="http://schemas.microsoft.com/office/drawing/2014/main" val="255193002"/>
                  </a:ext>
                </a:extLst>
              </a:tr>
              <a:tr h="701018">
                <a:tc>
                  <a:txBody>
                    <a:bodyPr/>
                    <a:lstStyle/>
                    <a:p>
                      <a:pPr algn="ctr"/>
                      <a:r>
                        <a:rPr lang="en-US" sz="2400" dirty="0"/>
                        <a:t>Agent occupied in actual working hours per day</a:t>
                      </a:r>
                    </a:p>
                  </a:txBody>
                  <a:tcPr/>
                </a:tc>
                <a:tc>
                  <a:txBody>
                    <a:bodyPr/>
                    <a:lstStyle/>
                    <a:p>
                      <a:pPr algn="ctr"/>
                      <a:r>
                        <a:rPr lang="en-US" sz="2400" dirty="0"/>
                        <a:t>60%</a:t>
                      </a:r>
                    </a:p>
                  </a:txBody>
                  <a:tcPr/>
                </a:tc>
                <a:extLst>
                  <a:ext uri="{0D108BD9-81ED-4DB2-BD59-A6C34878D82A}">
                    <a16:rowId xmlns:a16="http://schemas.microsoft.com/office/drawing/2014/main" val="3608510894"/>
                  </a:ext>
                </a:extLst>
              </a:tr>
              <a:tr h="701018">
                <a:tc>
                  <a:txBody>
                    <a:bodyPr/>
                    <a:lstStyle/>
                    <a:p>
                      <a:pPr algn="ctr"/>
                      <a:r>
                        <a:rPr lang="en-US" sz="2400" dirty="0"/>
                        <a:t>Average agent working time per day</a:t>
                      </a:r>
                    </a:p>
                  </a:txBody>
                  <a:tcPr/>
                </a:tc>
                <a:tc>
                  <a:txBody>
                    <a:bodyPr/>
                    <a:lstStyle/>
                    <a:p>
                      <a:pPr algn="ctr"/>
                      <a:r>
                        <a:rPr lang="en-US" sz="2400" dirty="0"/>
                        <a:t>4.5 hours(16200 seconds)</a:t>
                      </a:r>
                    </a:p>
                  </a:txBody>
                  <a:tcPr/>
                </a:tc>
                <a:extLst>
                  <a:ext uri="{0D108BD9-81ED-4DB2-BD59-A6C34878D82A}">
                    <a16:rowId xmlns:a16="http://schemas.microsoft.com/office/drawing/2014/main" val="3959531325"/>
                  </a:ext>
                </a:extLst>
              </a:tr>
            </a:tbl>
          </a:graphicData>
        </a:graphic>
      </p:graphicFrame>
    </p:spTree>
    <p:extLst>
      <p:ext uri="{BB962C8B-B14F-4D97-AF65-F5344CB8AC3E}">
        <p14:creationId xmlns:p14="http://schemas.microsoft.com/office/powerpoint/2010/main" val="85471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72DD56D-1BF2-35BC-464D-1D2DA092B55D}"/>
              </a:ext>
            </a:extLst>
          </p:cNvPr>
          <p:cNvSpPr/>
          <p:nvPr/>
        </p:nvSpPr>
        <p:spPr>
          <a:xfrm>
            <a:off x="-3383280" y="0"/>
            <a:ext cx="7022592" cy="6858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4000" b="1" dirty="0"/>
              <a:t>                    </a:t>
            </a:r>
            <a:r>
              <a:rPr lang="en-US" sz="3600" b="1" dirty="0">
                <a:solidFill>
                  <a:srgbClr val="3C4858"/>
                </a:solidFill>
              </a:rPr>
              <a:t>TECH- STACK </a:t>
            </a:r>
          </a:p>
          <a:p>
            <a:r>
              <a:rPr lang="en-US" sz="3600" b="1" dirty="0">
                <a:solidFill>
                  <a:srgbClr val="3C4858"/>
                </a:solidFill>
              </a:rPr>
              <a:t>		     USED</a:t>
            </a:r>
            <a:endParaRPr lang="en-US" sz="1600" b="1" dirty="0">
              <a:solidFill>
                <a:srgbClr val="3C4858"/>
              </a:solidFill>
            </a:endParaRPr>
          </a:p>
        </p:txBody>
      </p:sp>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pic>
        <p:nvPicPr>
          <p:cNvPr id="1026" name="Picture 2" descr="Microsoft Excel Logo transparent PNG - StickPNG">
            <a:extLst>
              <a:ext uri="{FF2B5EF4-FFF2-40B4-BE49-F238E27FC236}">
                <a16:creationId xmlns:a16="http://schemas.microsoft.com/office/drawing/2014/main" id="{8585F314-104F-FA0C-AAB3-77B5703CE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849" y="1552130"/>
            <a:ext cx="3566655" cy="20688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30" name="Picture 6" descr="Download Microsoft PowerPoint Logo in SVG Vector or PNG File Format - Logo .wine">
            <a:extLst>
              <a:ext uri="{FF2B5EF4-FFF2-40B4-BE49-F238E27FC236}">
                <a16:creationId xmlns:a16="http://schemas.microsoft.com/office/drawing/2014/main" id="{AAC0D729-489E-8D03-24ED-B0CDFF8AB5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6497" y="1552129"/>
            <a:ext cx="3102444" cy="20688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3" name="Straight Arrow Connector 2">
            <a:extLst>
              <a:ext uri="{FF2B5EF4-FFF2-40B4-BE49-F238E27FC236}">
                <a16:creationId xmlns:a16="http://schemas.microsoft.com/office/drawing/2014/main" id="{C9E8C034-5740-695F-75CB-650E46E7879B}"/>
              </a:ext>
            </a:extLst>
          </p:cNvPr>
          <p:cNvCxnSpPr/>
          <p:nvPr/>
        </p:nvCxnSpPr>
        <p:spPr>
          <a:xfrm>
            <a:off x="5779008" y="3895344"/>
            <a:ext cx="0" cy="1243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 name="Straight Arrow Connector 3">
            <a:extLst>
              <a:ext uri="{FF2B5EF4-FFF2-40B4-BE49-F238E27FC236}">
                <a16:creationId xmlns:a16="http://schemas.microsoft.com/office/drawing/2014/main" id="{DD365E0D-6D46-6C03-EEF9-64B53E2AC3DA}"/>
              </a:ext>
            </a:extLst>
          </p:cNvPr>
          <p:cNvCxnSpPr/>
          <p:nvPr/>
        </p:nvCxnSpPr>
        <p:spPr>
          <a:xfrm>
            <a:off x="9487719" y="3819144"/>
            <a:ext cx="0" cy="1243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FC3A349D-0D09-8A00-A846-0C5273FCF686}"/>
              </a:ext>
            </a:extLst>
          </p:cNvPr>
          <p:cNvSpPr txBox="1"/>
          <p:nvPr/>
        </p:nvSpPr>
        <p:spPr>
          <a:xfrm>
            <a:off x="4750689" y="5138928"/>
            <a:ext cx="2690622" cy="1200329"/>
          </a:xfrm>
          <a:prstGeom prst="rect">
            <a:avLst/>
          </a:prstGeom>
          <a:noFill/>
        </p:spPr>
        <p:txBody>
          <a:bodyPr wrap="square">
            <a:spAutoFit/>
          </a:bodyPr>
          <a:lstStyle/>
          <a:p>
            <a:r>
              <a:rPr lang="en-US" b="1" dirty="0"/>
              <a:t>“MICROSOFT EXCEL”</a:t>
            </a:r>
          </a:p>
          <a:p>
            <a:r>
              <a:rPr lang="en-US" b="1" dirty="0"/>
              <a:t>VERSION:MICROSOFT 360</a:t>
            </a:r>
          </a:p>
          <a:p>
            <a:r>
              <a:rPr lang="en-US" b="1" dirty="0"/>
              <a:t>FOR CLEANING DATA,</a:t>
            </a:r>
          </a:p>
          <a:p>
            <a:r>
              <a:rPr lang="en-US" b="1" dirty="0"/>
              <a:t>ANALYZING DATA, etc.</a:t>
            </a:r>
          </a:p>
        </p:txBody>
      </p:sp>
      <p:sp>
        <p:nvSpPr>
          <p:cNvPr id="8" name="TextBox 7">
            <a:extLst>
              <a:ext uri="{FF2B5EF4-FFF2-40B4-BE49-F238E27FC236}">
                <a16:creationId xmlns:a16="http://schemas.microsoft.com/office/drawing/2014/main" id="{9D4B4B7C-2805-27D9-E822-8F1463EC47B1}"/>
              </a:ext>
            </a:extLst>
          </p:cNvPr>
          <p:cNvSpPr txBox="1"/>
          <p:nvPr/>
        </p:nvSpPr>
        <p:spPr>
          <a:xfrm>
            <a:off x="8000676" y="5138928"/>
            <a:ext cx="2974086" cy="923330"/>
          </a:xfrm>
          <a:prstGeom prst="rect">
            <a:avLst/>
          </a:prstGeom>
          <a:noFill/>
        </p:spPr>
        <p:txBody>
          <a:bodyPr wrap="square">
            <a:spAutoFit/>
          </a:bodyPr>
          <a:lstStyle/>
          <a:p>
            <a:r>
              <a:rPr lang="en-US" b="1" dirty="0"/>
              <a:t>“MICROSOFT POWER POINT”</a:t>
            </a:r>
          </a:p>
          <a:p>
            <a:r>
              <a:rPr lang="en-US" b="1" dirty="0"/>
              <a:t>VERSION:MICROSOFT 360</a:t>
            </a:r>
          </a:p>
          <a:p>
            <a:r>
              <a:rPr lang="en-US" b="1" dirty="0"/>
              <a:t>FOR CREATING THE REPORT</a:t>
            </a:r>
          </a:p>
        </p:txBody>
      </p:sp>
    </p:spTree>
    <p:extLst>
      <p:ext uri="{BB962C8B-B14F-4D97-AF65-F5344CB8AC3E}">
        <p14:creationId xmlns:p14="http://schemas.microsoft.com/office/powerpoint/2010/main" val="1597758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72DD56D-1BF2-35BC-464D-1D2DA092B55D}"/>
              </a:ext>
            </a:extLst>
          </p:cNvPr>
          <p:cNvSpPr/>
          <p:nvPr/>
        </p:nvSpPr>
        <p:spPr>
          <a:xfrm>
            <a:off x="-3383280" y="0"/>
            <a:ext cx="7022592" cy="6858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dirty="0"/>
              <a:t>                          </a:t>
            </a:r>
            <a:r>
              <a:rPr lang="en-US" sz="3200" b="1" dirty="0">
                <a:solidFill>
                  <a:srgbClr val="3C4858"/>
                </a:solidFill>
              </a:rPr>
              <a:t>APPROACH</a:t>
            </a:r>
            <a:endParaRPr lang="en-US" sz="1400" b="1" dirty="0">
              <a:solidFill>
                <a:srgbClr val="3C4858"/>
              </a:solidFill>
            </a:endParaRPr>
          </a:p>
        </p:txBody>
      </p:sp>
      <p:sp>
        <p:nvSpPr>
          <p:cNvPr id="13" name="TextBox 12">
            <a:extLst>
              <a:ext uri="{FF2B5EF4-FFF2-40B4-BE49-F238E27FC236}">
                <a16:creationId xmlns:a16="http://schemas.microsoft.com/office/drawing/2014/main" id="{3E6835E0-EBB8-C0B6-7950-5543D30162D2}"/>
              </a:ext>
            </a:extLst>
          </p:cNvPr>
          <p:cNvSpPr txBox="1"/>
          <p:nvPr/>
        </p:nvSpPr>
        <p:spPr>
          <a:xfrm>
            <a:off x="4066794" y="1822972"/>
            <a:ext cx="5753862" cy="2554545"/>
          </a:xfrm>
          <a:prstGeom prst="rect">
            <a:avLst/>
          </a:prstGeom>
          <a:noFill/>
        </p:spPr>
        <p:txBody>
          <a:bodyPr wrap="square">
            <a:spAutoFit/>
          </a:bodyPr>
          <a:lstStyle/>
          <a:p>
            <a:r>
              <a:rPr lang="en-US" sz="4000" dirty="0"/>
              <a:t>1. Dataset Familiarization</a:t>
            </a:r>
          </a:p>
          <a:p>
            <a:r>
              <a:rPr lang="en-US" sz="4000" dirty="0"/>
              <a:t>2. Data Cleaning</a:t>
            </a:r>
          </a:p>
          <a:p>
            <a:r>
              <a:rPr lang="en-US" sz="4000" dirty="0"/>
              <a:t>3. Data Analysis</a:t>
            </a:r>
          </a:p>
          <a:p>
            <a:r>
              <a:rPr lang="en-US" sz="4000" dirty="0"/>
              <a:t>4. Project Report</a:t>
            </a:r>
          </a:p>
        </p:txBody>
      </p:sp>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Tree>
    <p:extLst>
      <p:ext uri="{BB962C8B-B14F-4D97-AF65-F5344CB8AC3E}">
        <p14:creationId xmlns:p14="http://schemas.microsoft.com/office/powerpoint/2010/main" val="366644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4258DF-63A3-274C-4622-6DCE98B7C6BE}"/>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19485" y="0"/>
            <a:ext cx="1662075" cy="1552130"/>
          </a:xfrm>
          <a:prstGeom prst="rect">
            <a:avLst/>
          </a:prstGeom>
        </p:spPr>
      </p:pic>
      <p:sp>
        <p:nvSpPr>
          <p:cNvPr id="5" name="Rectangle: Diagonal Corners Rounded 4">
            <a:extLst>
              <a:ext uri="{FF2B5EF4-FFF2-40B4-BE49-F238E27FC236}">
                <a16:creationId xmlns:a16="http://schemas.microsoft.com/office/drawing/2014/main" id="{88786D6C-732C-F148-1055-F68BA70976FB}"/>
              </a:ext>
            </a:extLst>
          </p:cNvPr>
          <p:cNvSpPr/>
          <p:nvPr/>
        </p:nvSpPr>
        <p:spPr>
          <a:xfrm>
            <a:off x="346223" y="1963824"/>
            <a:ext cx="11248017" cy="763480"/>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lvl="2" algn="just"/>
            <a:r>
              <a:rPr lang="en-US" b="1" dirty="0"/>
              <a:t>Dataset Familiarization: I started by downloading the provided data set and took the time to thoroughly understand the columns, descriptions, and requirements of the project. This helped me gain a better understanding of the data and set the foundation for my analysis.</a:t>
            </a:r>
          </a:p>
        </p:txBody>
      </p:sp>
      <p:sp>
        <p:nvSpPr>
          <p:cNvPr id="6" name="Rectangle: Diagonal Corners Rounded 5">
            <a:extLst>
              <a:ext uri="{FF2B5EF4-FFF2-40B4-BE49-F238E27FC236}">
                <a16:creationId xmlns:a16="http://schemas.microsoft.com/office/drawing/2014/main" id="{CC85C447-D058-2C94-2115-1B3BF62FD71F}"/>
              </a:ext>
            </a:extLst>
          </p:cNvPr>
          <p:cNvSpPr/>
          <p:nvPr/>
        </p:nvSpPr>
        <p:spPr>
          <a:xfrm>
            <a:off x="346223" y="2993998"/>
            <a:ext cx="11248017" cy="763480"/>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lvl="2" algn="just"/>
            <a:r>
              <a:rPr lang="en-US" b="1" dirty="0"/>
              <a:t>Data Cleaning: To ensure accurate and meaningful analysis, I performed data cleaning. This involved removing unnecessary columns that were not relevant to the tasks at hand. By cleaning the data, I obtained a clean dataset that served as the basis for my analysis.</a:t>
            </a:r>
          </a:p>
        </p:txBody>
      </p:sp>
      <p:sp>
        <p:nvSpPr>
          <p:cNvPr id="7" name="Rectangle: Diagonal Corners Rounded 6">
            <a:extLst>
              <a:ext uri="{FF2B5EF4-FFF2-40B4-BE49-F238E27FC236}">
                <a16:creationId xmlns:a16="http://schemas.microsoft.com/office/drawing/2014/main" id="{77D30716-9A68-E67A-B0A8-C53FC791B6C8}"/>
              </a:ext>
            </a:extLst>
          </p:cNvPr>
          <p:cNvSpPr/>
          <p:nvPr/>
        </p:nvSpPr>
        <p:spPr>
          <a:xfrm>
            <a:off x="346225" y="4024172"/>
            <a:ext cx="11248015" cy="763480"/>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lvl="2" algn="just"/>
            <a:r>
              <a:rPr lang="en-US" b="1" dirty="0"/>
              <a:t>Data Analysis: Using Excel, I explored the data analysis part of the project. For each task, I utilized</a:t>
            </a:r>
          </a:p>
          <a:p>
            <a:pPr lvl="2" algn="just"/>
            <a:r>
              <a:rPr lang="en-US" b="1" dirty="0"/>
              <a:t>pivot tables and graphs to perform the required calculations and generate insights. This allowed</a:t>
            </a:r>
          </a:p>
          <a:p>
            <a:pPr lvl="2" algn="just"/>
            <a:r>
              <a:rPr lang="en-US" b="1" dirty="0"/>
              <a:t>me to extract valuable information and patterns from the data set.</a:t>
            </a:r>
          </a:p>
        </p:txBody>
      </p:sp>
      <p:sp>
        <p:nvSpPr>
          <p:cNvPr id="8" name="Rectangle: Diagonal Corners Rounded 7">
            <a:extLst>
              <a:ext uri="{FF2B5EF4-FFF2-40B4-BE49-F238E27FC236}">
                <a16:creationId xmlns:a16="http://schemas.microsoft.com/office/drawing/2014/main" id="{B78ECECE-3491-F962-4E12-4FE50D72C4DF}"/>
              </a:ext>
            </a:extLst>
          </p:cNvPr>
          <p:cNvSpPr/>
          <p:nvPr/>
        </p:nvSpPr>
        <p:spPr>
          <a:xfrm>
            <a:off x="346223" y="5169392"/>
            <a:ext cx="11248015" cy="763480"/>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lvl="2" algn="just"/>
            <a:r>
              <a:rPr lang="en-US" b="1" dirty="0"/>
              <a:t>Project Report: Once the data analysis was complete, I shifted my focus to creating the project</a:t>
            </a:r>
          </a:p>
          <a:p>
            <a:pPr lvl="2" algn="just"/>
            <a:r>
              <a:rPr lang="en-US" b="1" dirty="0"/>
              <a:t>report. I opted to use PowerPoint for this purpose, where I could present my findings, insights, and</a:t>
            </a:r>
          </a:p>
          <a:p>
            <a:pPr lvl="2" algn="just"/>
            <a:r>
              <a:rPr lang="en-US" b="1" dirty="0"/>
              <a:t>visualizations in a concise and visually appealing manner.</a:t>
            </a:r>
          </a:p>
        </p:txBody>
      </p:sp>
      <p:cxnSp>
        <p:nvCxnSpPr>
          <p:cNvPr id="12" name="Straight Connector 11">
            <a:extLst>
              <a:ext uri="{FF2B5EF4-FFF2-40B4-BE49-F238E27FC236}">
                <a16:creationId xmlns:a16="http://schemas.microsoft.com/office/drawing/2014/main" id="{C48100F6-35E9-1B56-14B2-3153FD783095}"/>
              </a:ext>
            </a:extLst>
          </p:cNvPr>
          <p:cNvCxnSpPr/>
          <p:nvPr/>
        </p:nvCxnSpPr>
        <p:spPr>
          <a:xfrm>
            <a:off x="346229" y="1686757"/>
            <a:ext cx="11221375" cy="0"/>
          </a:xfrm>
          <a:prstGeom prst="line">
            <a:avLst/>
          </a:prstGeom>
        </p:spPr>
        <p:style>
          <a:lnRef idx="3">
            <a:schemeClr val="accent6"/>
          </a:lnRef>
          <a:fillRef idx="0">
            <a:schemeClr val="accent6"/>
          </a:fillRef>
          <a:effectRef idx="2">
            <a:schemeClr val="accent6"/>
          </a:effectRef>
          <a:fontRef idx="minor">
            <a:schemeClr val="tx1"/>
          </a:fontRef>
        </p:style>
      </p:cxnSp>
      <p:pic>
        <p:nvPicPr>
          <p:cNvPr id="16" name="Graphic 15" descr="Download">
            <a:extLst>
              <a:ext uri="{FF2B5EF4-FFF2-40B4-BE49-F238E27FC236}">
                <a16:creationId xmlns:a16="http://schemas.microsoft.com/office/drawing/2014/main" id="{DD7E8C50-61A5-EA45-C5B6-D4A620764B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360" y="2135017"/>
            <a:ext cx="638908" cy="522105"/>
          </a:xfrm>
          <a:prstGeom prst="rect">
            <a:avLst/>
          </a:prstGeom>
        </p:spPr>
      </p:pic>
      <p:pic>
        <p:nvPicPr>
          <p:cNvPr id="18" name="Graphic 17" descr="Mop and bucket">
            <a:extLst>
              <a:ext uri="{FF2B5EF4-FFF2-40B4-BE49-F238E27FC236}">
                <a16:creationId xmlns:a16="http://schemas.microsoft.com/office/drawing/2014/main" id="{7C4EA9F4-702C-9BED-F36E-AA3D2E8833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051" y="3076596"/>
            <a:ext cx="710217" cy="592997"/>
          </a:xfrm>
          <a:prstGeom prst="rect">
            <a:avLst/>
          </a:prstGeom>
        </p:spPr>
      </p:pic>
      <p:pic>
        <p:nvPicPr>
          <p:cNvPr id="20" name="Graphic 19" descr="Statistics">
            <a:extLst>
              <a:ext uri="{FF2B5EF4-FFF2-40B4-BE49-F238E27FC236}">
                <a16:creationId xmlns:a16="http://schemas.microsoft.com/office/drawing/2014/main" id="{2FAB5AE0-5330-0B62-69CA-D4BA578EA6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3324" y="4127077"/>
            <a:ext cx="714836" cy="551455"/>
          </a:xfrm>
          <a:prstGeom prst="rect">
            <a:avLst/>
          </a:prstGeom>
        </p:spPr>
      </p:pic>
      <p:pic>
        <p:nvPicPr>
          <p:cNvPr id="26" name="Graphic 25" descr="List">
            <a:extLst>
              <a:ext uri="{FF2B5EF4-FFF2-40B4-BE49-F238E27FC236}">
                <a16:creationId xmlns:a16="http://schemas.microsoft.com/office/drawing/2014/main" id="{115FC548-EBEE-8129-ED74-CA4D090FED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7051" y="5215816"/>
            <a:ext cx="581302" cy="581302"/>
          </a:xfrm>
          <a:prstGeom prst="rect">
            <a:avLst/>
          </a:prstGeom>
        </p:spPr>
      </p:pic>
    </p:spTree>
    <p:extLst>
      <p:ext uri="{BB962C8B-B14F-4D97-AF65-F5344CB8AC3E}">
        <p14:creationId xmlns:p14="http://schemas.microsoft.com/office/powerpoint/2010/main" val="4294703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108</TotalTime>
  <Words>1555</Words>
  <Application>Microsoft Office PowerPoint</Application>
  <PresentationFormat>Widescreen</PresentationFormat>
  <Paragraphs>106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Calibri</vt:lpstr>
      <vt:lpstr>Calibri Light</vt:lpstr>
      <vt:lpstr>Cascadia Mono SemiBold</vt:lpstr>
      <vt:lpstr>Javanese Text</vt:lpstr>
      <vt:lpstr>Office Theme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Tanish Gupta</dc:creator>
  <cp:lastModifiedBy>Tanish Gupta</cp:lastModifiedBy>
  <cp:revision>2</cp:revision>
  <dcterms:created xsi:type="dcterms:W3CDTF">2023-10-06T10:53:03Z</dcterms:created>
  <dcterms:modified xsi:type="dcterms:W3CDTF">2023-10-07T11:54:44Z</dcterms:modified>
</cp:coreProperties>
</file>